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66" r:id="rId3"/>
    <p:sldId id="301" r:id="rId4"/>
    <p:sldId id="269" r:id="rId5"/>
    <p:sldId id="270" r:id="rId6"/>
    <p:sldId id="258" r:id="rId7"/>
    <p:sldId id="302" r:id="rId8"/>
    <p:sldId id="260" r:id="rId9"/>
    <p:sldId id="259" r:id="rId10"/>
    <p:sldId id="268" r:id="rId11"/>
    <p:sldId id="273" r:id="rId12"/>
    <p:sldId id="274" r:id="rId13"/>
    <p:sldId id="275" r:id="rId14"/>
    <p:sldId id="276" r:id="rId15"/>
    <p:sldId id="282" r:id="rId16"/>
    <p:sldId id="277" r:id="rId17"/>
    <p:sldId id="278" r:id="rId18"/>
    <p:sldId id="279" r:id="rId19"/>
    <p:sldId id="280" r:id="rId20"/>
    <p:sldId id="281" r:id="rId21"/>
    <p:sldId id="285" r:id="rId22"/>
    <p:sldId id="271" r:id="rId23"/>
    <p:sldId id="283" r:id="rId24"/>
    <p:sldId id="284" r:id="rId25"/>
    <p:sldId id="286" r:id="rId26"/>
    <p:sldId id="287" r:id="rId27"/>
    <p:sldId id="288" r:id="rId28"/>
    <p:sldId id="290" r:id="rId29"/>
    <p:sldId id="291" r:id="rId30"/>
    <p:sldId id="289" r:id="rId31"/>
    <p:sldId id="292" r:id="rId32"/>
    <p:sldId id="293" r:id="rId33"/>
    <p:sldId id="295" r:id="rId34"/>
    <p:sldId id="297" r:id="rId35"/>
    <p:sldId id="267" r:id="rId36"/>
    <p:sldId id="296" r:id="rId37"/>
    <p:sldId id="298" r:id="rId38"/>
    <p:sldId id="299" r:id="rId39"/>
    <p:sldId id="294" r:id="rId40"/>
    <p:sldId id="300"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2" autoAdjust="0"/>
    <p:restoredTop sz="94660"/>
  </p:normalViewPr>
  <p:slideViewPr>
    <p:cSldViewPr snapToGrid="0">
      <p:cViewPr varScale="1">
        <p:scale>
          <a:sx n="114" d="100"/>
          <a:sy n="114" d="100"/>
        </p:scale>
        <p:origin x="151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8C9B3-96EC-4487-A70E-E809FAABBC7C}" type="datetimeFigureOut">
              <a:rPr lang="ko-KR" altLang="en-US" smtClean="0"/>
              <a:t>2017-09-12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2692D-9784-4F6E-A481-CD45073D0A47}" type="slidenum">
              <a:rPr lang="ko-KR" altLang="en-US" smtClean="0"/>
              <a:t>‹#›</a:t>
            </a:fld>
            <a:endParaRPr lang="ko-KR" altLang="en-US"/>
          </a:p>
        </p:txBody>
      </p:sp>
    </p:spTree>
    <p:extLst>
      <p:ext uri="{BB962C8B-B14F-4D97-AF65-F5344CB8AC3E}">
        <p14:creationId xmlns:p14="http://schemas.microsoft.com/office/powerpoint/2010/main" val="416378490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12C959A-1274-4D4D-A090-35DE5D6F22D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fld id="{6DBE78E1-0EA6-4EA9-B88E-21B9B6F72A53}" type="slidenum">
              <a:rPr lang="en-US" altLang="ko-KR" sz="1200" b="0"/>
              <a:pPr/>
              <a:t>6</a:t>
            </a:fld>
            <a:endParaRPr lang="en-US" altLang="ko-KR" sz="1200" b="0"/>
          </a:p>
        </p:txBody>
      </p:sp>
      <p:sp>
        <p:nvSpPr>
          <p:cNvPr id="78851" name="Rectangle 2">
            <a:extLst>
              <a:ext uri="{FF2B5EF4-FFF2-40B4-BE49-F238E27FC236}">
                <a16:creationId xmlns:a16="http://schemas.microsoft.com/office/drawing/2014/main" id="{81D13973-7EA8-4C4C-BAD1-16BA7BD1D42D}"/>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0B7010FE-D0BB-4CB7-9144-32672076290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Times" panose="02020603050405020304" pitchFamily="18" charset="0"/>
            </a:endParaRPr>
          </a:p>
        </p:txBody>
      </p:sp>
    </p:spTree>
    <p:extLst>
      <p:ext uri="{BB962C8B-B14F-4D97-AF65-F5344CB8AC3E}">
        <p14:creationId xmlns:p14="http://schemas.microsoft.com/office/powerpoint/2010/main" val="64582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26538B8C-8A04-460A-8668-691DFC41511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fld id="{4C68FDCB-0E30-431D-9BE6-C433DF540476}" type="slidenum">
              <a:rPr lang="en-US" altLang="ko-KR" sz="1200" b="0"/>
              <a:pPr/>
              <a:t>8</a:t>
            </a:fld>
            <a:endParaRPr lang="en-US" altLang="ko-KR" sz="1200" b="0"/>
          </a:p>
        </p:txBody>
      </p:sp>
      <p:sp>
        <p:nvSpPr>
          <p:cNvPr id="80899" name="Rectangle 2">
            <a:extLst>
              <a:ext uri="{FF2B5EF4-FFF2-40B4-BE49-F238E27FC236}">
                <a16:creationId xmlns:a16="http://schemas.microsoft.com/office/drawing/2014/main" id="{D433E803-F262-44C9-9C1F-7BDF2AC76BF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06CF268E-0AB7-497F-921D-E14C83807E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Times" panose="02020603050405020304" pitchFamily="18" charset="0"/>
            </a:endParaRPr>
          </a:p>
        </p:txBody>
      </p:sp>
    </p:spTree>
    <p:extLst>
      <p:ext uri="{BB962C8B-B14F-4D97-AF65-F5344CB8AC3E}">
        <p14:creationId xmlns:p14="http://schemas.microsoft.com/office/powerpoint/2010/main" val="3179947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93839282-C607-4DEF-9AB3-29CEC97E18B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fld id="{38B1BDC6-5FFD-4917-ACE2-10626CB87144}" type="slidenum">
              <a:rPr lang="en-US" altLang="ko-KR" sz="1200" b="0"/>
              <a:pPr/>
              <a:t>9</a:t>
            </a:fld>
            <a:endParaRPr lang="en-US" altLang="ko-KR" sz="1200" b="0"/>
          </a:p>
        </p:txBody>
      </p:sp>
      <p:sp>
        <p:nvSpPr>
          <p:cNvPr id="79875" name="Rectangle 2">
            <a:extLst>
              <a:ext uri="{FF2B5EF4-FFF2-40B4-BE49-F238E27FC236}">
                <a16:creationId xmlns:a16="http://schemas.microsoft.com/office/drawing/2014/main" id="{BF4DBB71-5713-4DCE-885B-320D0E2E0D6A}"/>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8641F3CD-8EEC-4890-B488-CC68172661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Times" panose="02020603050405020304" pitchFamily="18" charset="0"/>
            </a:endParaRPr>
          </a:p>
        </p:txBody>
      </p:sp>
    </p:spTree>
    <p:extLst>
      <p:ext uri="{BB962C8B-B14F-4D97-AF65-F5344CB8AC3E}">
        <p14:creationId xmlns:p14="http://schemas.microsoft.com/office/powerpoint/2010/main" val="1550236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0C039D17-64DF-462D-AC54-E5291B400092}" type="datetimeFigureOut">
              <a:rPr lang="ko-KR" altLang="en-US" smtClean="0"/>
              <a:t>2017-09-12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3796505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0C039D17-64DF-462D-AC54-E5291B400092}" type="datetimeFigureOut">
              <a:rPr lang="ko-KR" altLang="en-US" smtClean="0"/>
              <a:t>2017-09-12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256220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0C039D17-64DF-462D-AC54-E5291B400092}" type="datetimeFigureOut">
              <a:rPr lang="ko-KR" altLang="en-US" smtClean="0"/>
              <a:t>2017-09-12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1411153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0C039D17-64DF-462D-AC54-E5291B400092}" type="datetimeFigureOut">
              <a:rPr lang="ko-KR" altLang="en-US" smtClean="0"/>
              <a:t>2017-09-12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2304305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0C039D17-64DF-462D-AC54-E5291B400092}" type="datetimeFigureOut">
              <a:rPr lang="ko-KR" altLang="en-US" smtClean="0"/>
              <a:t>2017-09-12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435675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0C039D17-64DF-462D-AC54-E5291B400092}" type="datetimeFigureOut">
              <a:rPr lang="ko-KR" altLang="en-US" smtClean="0"/>
              <a:t>2017-09-12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3781858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0C039D17-64DF-462D-AC54-E5291B400092}" type="datetimeFigureOut">
              <a:rPr lang="ko-KR" altLang="en-US" smtClean="0"/>
              <a:t>2017-09-12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1253297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0C039D17-64DF-462D-AC54-E5291B400092}" type="datetimeFigureOut">
              <a:rPr lang="ko-KR" altLang="en-US" smtClean="0"/>
              <a:t>2017-09-12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2392274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039D17-64DF-462D-AC54-E5291B400092}" type="datetimeFigureOut">
              <a:rPr lang="ko-KR" altLang="en-US" smtClean="0"/>
              <a:t>2017-09-12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405581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0C039D17-64DF-462D-AC54-E5291B400092}" type="datetimeFigureOut">
              <a:rPr lang="ko-KR" altLang="en-US" smtClean="0"/>
              <a:t>2017-09-12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52944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0C039D17-64DF-462D-AC54-E5291B400092}" type="datetimeFigureOut">
              <a:rPr lang="ko-KR" altLang="en-US" smtClean="0"/>
              <a:t>2017-09-12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2204636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039D17-64DF-462D-AC54-E5291B400092}" type="datetimeFigureOut">
              <a:rPr lang="ko-KR" altLang="en-US" smtClean="0"/>
              <a:t>2017-09-12</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9B4E6F-0FF7-4DFE-A9A3-95265D0B8963}" type="slidenum">
              <a:rPr lang="ko-KR" altLang="en-US" smtClean="0"/>
              <a:t>‹#›</a:t>
            </a:fld>
            <a:endParaRPr lang="ko-KR" altLang="en-US"/>
          </a:p>
        </p:txBody>
      </p:sp>
    </p:spTree>
    <p:extLst>
      <p:ext uri="{BB962C8B-B14F-4D97-AF65-F5344CB8AC3E}">
        <p14:creationId xmlns:p14="http://schemas.microsoft.com/office/powerpoint/2010/main" val="2668002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2.mp4"/><Relationship Id="rId7"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12.png"/><Relationship Id="rId4" Type="http://schemas.openxmlformats.org/officeDocument/2006/relationships/video" Target="../media/media2.mp4"/><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5C3F2B-12DC-48AE-B787-BDE23BEAEE0F}"/>
              </a:ext>
            </a:extLst>
          </p:cNvPr>
          <p:cNvSpPr>
            <a:spLocks noGrp="1"/>
          </p:cNvSpPr>
          <p:nvPr>
            <p:ph type="ctrTitle"/>
          </p:nvPr>
        </p:nvSpPr>
        <p:spPr/>
        <p:txBody>
          <a:bodyPr>
            <a:normAutofit/>
          </a:bodyPr>
          <a:lstStyle/>
          <a:p>
            <a:r>
              <a:rPr lang="ko-KR" altLang="en-US" sz="4400" dirty="0">
                <a:latin typeface="함초롬바탕" panose="020B0804000101010101" pitchFamily="50" charset="-127"/>
                <a:ea typeface="함초롬바탕" panose="020B0804000101010101" pitchFamily="50" charset="-127"/>
                <a:cs typeface="함초롬바탕" panose="020B0804000101010101" pitchFamily="50" charset="-127"/>
              </a:rPr>
              <a:t>세포생물학</a:t>
            </a:r>
            <a:br>
              <a:rPr lang="en-US" altLang="ko-KR" sz="4400" dirty="0">
                <a:latin typeface="함초롬바탕" panose="020B0804000101010101" pitchFamily="50" charset="-127"/>
                <a:ea typeface="함초롬바탕" panose="020B0804000101010101" pitchFamily="50" charset="-127"/>
                <a:cs typeface="함초롬바탕" panose="020B0804000101010101" pitchFamily="50" charset="-127"/>
              </a:rPr>
            </a:br>
            <a:r>
              <a:rPr lang="en-US" altLang="ko-KR" sz="4400" dirty="0">
                <a:latin typeface="함초롬바탕" panose="020B0804000101010101" pitchFamily="50" charset="-127"/>
                <a:ea typeface="함초롬바탕" panose="020B0804000101010101" pitchFamily="50" charset="-127"/>
                <a:cs typeface="함초롬바탕" panose="020B0804000101010101" pitchFamily="50" charset="-127"/>
              </a:rPr>
              <a:t>Introduction</a:t>
            </a:r>
            <a:endParaRPr lang="ko-KR" altLang="en-US" sz="4400" dirty="0">
              <a:latin typeface="함초롬바탕" panose="020B0804000101010101" pitchFamily="50" charset="-127"/>
              <a:ea typeface="함초롬바탕" panose="020B0804000101010101" pitchFamily="50" charset="-127"/>
              <a:cs typeface="함초롬바탕" panose="020B0804000101010101" pitchFamily="50" charset="-127"/>
            </a:endParaRPr>
          </a:p>
        </p:txBody>
      </p:sp>
      <p:sp>
        <p:nvSpPr>
          <p:cNvPr id="3" name="부제목 2">
            <a:extLst>
              <a:ext uri="{FF2B5EF4-FFF2-40B4-BE49-F238E27FC236}">
                <a16:creationId xmlns:a16="http://schemas.microsoft.com/office/drawing/2014/main" id="{E732BFC2-6124-4657-9318-A8DF4EA5AAF5}"/>
              </a:ext>
            </a:extLst>
          </p:cNvPr>
          <p:cNvSpPr>
            <a:spLocks noGrp="1"/>
          </p:cNvSpPr>
          <p:nvPr>
            <p:ph type="subTitle" idx="1"/>
          </p:nvPr>
        </p:nvSpPr>
        <p:spPr>
          <a:xfrm>
            <a:off x="1143000" y="3945986"/>
            <a:ext cx="6858000" cy="1655762"/>
          </a:xfrm>
        </p:spPr>
        <p:txBody>
          <a:bodyPr>
            <a:normAutofit/>
          </a:bodyPr>
          <a:lstStyle/>
          <a:p>
            <a:r>
              <a:rPr lang="ko-KR" altLang="en-US" sz="2000" dirty="0">
                <a:ea typeface="문체부 제목 바탕체" panose="02030609000101010101" pitchFamily="17" charset="-127"/>
              </a:rPr>
              <a:t>이규도</a:t>
            </a:r>
            <a:endParaRPr lang="en-US" altLang="ko-KR" sz="2000" dirty="0">
              <a:ea typeface="문체부 제목 바탕체" panose="02030609000101010101" pitchFamily="17" charset="-127"/>
            </a:endParaRPr>
          </a:p>
          <a:p>
            <a:r>
              <a:rPr lang="ko-KR" altLang="en-US" sz="2000" dirty="0" err="1">
                <a:ea typeface="문체부 제목 바탕체" panose="02030609000101010101" pitchFamily="17" charset="-127"/>
              </a:rPr>
              <a:t>바이오의공학부</a:t>
            </a:r>
            <a:endParaRPr lang="en-US" altLang="ko-KR" sz="2000" dirty="0">
              <a:ea typeface="문체부 제목 바탕체" panose="02030609000101010101" pitchFamily="17" charset="-127"/>
            </a:endParaRPr>
          </a:p>
          <a:p>
            <a:r>
              <a:rPr lang="ko-KR" altLang="en-US" sz="2000" dirty="0">
                <a:ea typeface="문체부 제목 바탕체" panose="02030609000101010101" pitchFamily="17" charset="-127"/>
              </a:rPr>
              <a:t>고려대학교</a:t>
            </a:r>
          </a:p>
        </p:txBody>
      </p:sp>
      <p:sp>
        <p:nvSpPr>
          <p:cNvPr id="4" name="TextBox 3"/>
          <p:cNvSpPr txBox="1"/>
          <p:nvPr/>
        </p:nvSpPr>
        <p:spPr>
          <a:xfrm>
            <a:off x="7570490" y="6219777"/>
            <a:ext cx="1370888" cy="369332"/>
          </a:xfrm>
          <a:prstGeom prst="rect">
            <a:avLst/>
          </a:prstGeom>
          <a:noFill/>
        </p:spPr>
        <p:txBody>
          <a:bodyPr wrap="none" rtlCol="0">
            <a:spAutoFit/>
          </a:bodyPr>
          <a:lstStyle/>
          <a:p>
            <a:r>
              <a:rPr lang="en-US" dirty="0">
                <a:ea typeface="문체부 제목 바탕체" panose="02030609000101010101" pitchFamily="17" charset="-127"/>
              </a:rPr>
              <a:t>2017-Sep-12</a:t>
            </a:r>
          </a:p>
        </p:txBody>
      </p:sp>
    </p:spTree>
    <p:extLst>
      <p:ext uri="{BB962C8B-B14F-4D97-AF65-F5344CB8AC3E}">
        <p14:creationId xmlns:p14="http://schemas.microsoft.com/office/powerpoint/2010/main" val="350712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493986"/>
            <a:ext cx="2081048" cy="369332"/>
          </a:xfrm>
          <a:prstGeom prst="rect">
            <a:avLst/>
          </a:prstGeom>
          <a:noFill/>
        </p:spPr>
        <p:txBody>
          <a:bodyPr wrap="square" rtlCol="0">
            <a:spAutoFit/>
          </a:bodyPr>
          <a:lstStyle/>
          <a:p>
            <a:r>
              <a:rPr lang="en-US" altLang="ko-KR" b="1" dirty="0"/>
              <a:t>Melanoma</a:t>
            </a:r>
            <a:endParaRPr lang="en-US" b="1" dirty="0"/>
          </a:p>
        </p:txBody>
      </p:sp>
      <p:pic>
        <p:nvPicPr>
          <p:cNvPr id="5" name="그림 4"/>
          <p:cNvPicPr>
            <a:picLocks noChangeAspect="1"/>
          </p:cNvPicPr>
          <p:nvPr/>
        </p:nvPicPr>
        <p:blipFill>
          <a:blip r:embed="rId2"/>
          <a:stretch>
            <a:fillRect/>
          </a:stretch>
        </p:blipFill>
        <p:spPr>
          <a:xfrm>
            <a:off x="1712983" y="1216016"/>
            <a:ext cx="5566497" cy="2847975"/>
          </a:xfrm>
          <a:prstGeom prst="rect">
            <a:avLst/>
          </a:prstGeom>
        </p:spPr>
      </p:pic>
      <p:sp>
        <p:nvSpPr>
          <p:cNvPr id="6" name="직사각형 5"/>
          <p:cNvSpPr/>
          <p:nvPr/>
        </p:nvSpPr>
        <p:spPr>
          <a:xfrm>
            <a:off x="1812130" y="4115754"/>
            <a:ext cx="6549302" cy="1815882"/>
          </a:xfrm>
          <a:prstGeom prst="rect">
            <a:avLst/>
          </a:prstGeom>
        </p:spPr>
        <p:txBody>
          <a:bodyPr wrap="square">
            <a:spAutoFit/>
          </a:bodyPr>
          <a:lstStyle/>
          <a:p>
            <a:r>
              <a:rPr lang="en-US" altLang="ko-KR" sz="1600" b="1" dirty="0">
                <a:latin typeface="Calibri" panose="020F0502020204030204" pitchFamily="34" charset="0"/>
              </a:rPr>
              <a:t>Clark’s level</a:t>
            </a:r>
            <a:r>
              <a:rPr lang="ko-KR" altLang="en-US" sz="1600" b="1" dirty="0">
                <a:latin typeface="Calibri" panose="020F0502020204030204" pitchFamily="34" charset="0"/>
              </a:rPr>
              <a:t>에 따른 암세포</a:t>
            </a:r>
            <a:r>
              <a:rPr lang="en-US" altLang="ko-KR" sz="1600" b="1" dirty="0">
                <a:latin typeface="Calibri" panose="020F0502020204030204" pitchFamily="34" charset="0"/>
              </a:rPr>
              <a:t>,</a:t>
            </a:r>
            <a:r>
              <a:rPr lang="ko-KR" altLang="en-US" sz="1600" b="1" dirty="0">
                <a:latin typeface="Calibri" panose="020F0502020204030204" pitchFamily="34" charset="0"/>
              </a:rPr>
              <a:t>조직의 피부 </a:t>
            </a:r>
            <a:r>
              <a:rPr lang="ko-KR" altLang="en-US" sz="1600" b="1" dirty="0" err="1">
                <a:latin typeface="Calibri" panose="020F0502020204030204" pitchFamily="34" charset="0"/>
              </a:rPr>
              <a:t>조직내</a:t>
            </a:r>
            <a:r>
              <a:rPr lang="ko-KR" altLang="en-US" sz="1600" b="1" dirty="0">
                <a:latin typeface="Calibri" panose="020F0502020204030204" pitchFamily="34" charset="0"/>
              </a:rPr>
              <a:t>  침입 정도</a:t>
            </a:r>
            <a:endParaRPr lang="en-US" altLang="ko-KR" sz="1600" b="1" dirty="0">
              <a:latin typeface="Calibri" panose="020F0502020204030204" pitchFamily="34" charset="0"/>
            </a:endParaRPr>
          </a:p>
          <a:p>
            <a:endParaRPr lang="en-US" altLang="ko-KR" sz="1600" b="1" dirty="0">
              <a:latin typeface="Calibri" panose="020F0502020204030204" pitchFamily="34" charset="0"/>
            </a:endParaRPr>
          </a:p>
          <a:p>
            <a:r>
              <a:rPr lang="en-US" altLang="ko-KR" sz="1600" b="1" dirty="0">
                <a:latin typeface="Calibri" panose="020F0502020204030204" pitchFamily="34" charset="0"/>
              </a:rPr>
              <a:t>Level I</a:t>
            </a:r>
            <a:r>
              <a:rPr lang="en-US" altLang="ko-KR" sz="1600" dirty="0">
                <a:latin typeface="Calibri" panose="020F0502020204030204" pitchFamily="34" charset="0"/>
              </a:rPr>
              <a:t> – </a:t>
            </a:r>
            <a:r>
              <a:rPr lang="ko-KR" altLang="en-US" sz="1600" dirty="0">
                <a:latin typeface="Calibri" panose="020F0502020204030204" pitchFamily="34" charset="0"/>
              </a:rPr>
              <a:t>모든 암세포 및 조직이 </a:t>
            </a:r>
            <a:r>
              <a:rPr lang="ko-KR" altLang="en-US" sz="1600" dirty="0" err="1">
                <a:latin typeface="Calibri" panose="020F0502020204030204" pitchFamily="34" charset="0"/>
              </a:rPr>
              <a:t>기저막</a:t>
            </a:r>
            <a:r>
              <a:rPr lang="ko-KR" altLang="en-US" sz="1600" dirty="0">
                <a:latin typeface="Calibri" panose="020F0502020204030204" pitchFamily="34" charset="0"/>
              </a:rPr>
              <a:t> 위에 존재</a:t>
            </a:r>
            <a:endParaRPr lang="en-US" altLang="ko-KR" sz="1600" dirty="0">
              <a:latin typeface="Calibri" panose="020F0502020204030204" pitchFamily="34" charset="0"/>
            </a:endParaRPr>
          </a:p>
          <a:p>
            <a:r>
              <a:rPr lang="en-US" altLang="ko-KR" sz="1600" b="1" dirty="0">
                <a:latin typeface="Calibri" panose="020F0502020204030204" pitchFamily="34" charset="0"/>
              </a:rPr>
              <a:t>Level II</a:t>
            </a:r>
            <a:r>
              <a:rPr lang="en-US" altLang="ko-KR" sz="1600" dirty="0">
                <a:latin typeface="Calibri" panose="020F0502020204030204" pitchFamily="34" charset="0"/>
              </a:rPr>
              <a:t> – Papillary </a:t>
            </a:r>
            <a:r>
              <a:rPr lang="ko-KR" altLang="en-US" sz="1600" dirty="0">
                <a:latin typeface="Calibri" panose="020F0502020204030204" pitchFamily="34" charset="0"/>
              </a:rPr>
              <a:t>진피층에 진입</a:t>
            </a:r>
            <a:br>
              <a:rPr lang="en-US" altLang="ko-KR" sz="1600" dirty="0">
                <a:latin typeface="Calibri" panose="020F0502020204030204" pitchFamily="34" charset="0"/>
              </a:rPr>
            </a:br>
            <a:r>
              <a:rPr lang="en-US" altLang="ko-KR" sz="1600" b="1" dirty="0">
                <a:latin typeface="Calibri" panose="020F0502020204030204" pitchFamily="34" charset="0"/>
              </a:rPr>
              <a:t>Level III</a:t>
            </a:r>
            <a:r>
              <a:rPr lang="en-US" altLang="ko-KR" sz="1600" dirty="0">
                <a:latin typeface="Calibri" panose="020F0502020204030204" pitchFamily="34" charset="0"/>
              </a:rPr>
              <a:t> – Papillary and reticular </a:t>
            </a:r>
            <a:r>
              <a:rPr lang="ko-KR" altLang="en-US" sz="1600" dirty="0" err="1">
                <a:latin typeface="Calibri" panose="020F0502020204030204" pitchFamily="34" charset="0"/>
              </a:rPr>
              <a:t>진피층</a:t>
            </a:r>
            <a:r>
              <a:rPr lang="en-US" altLang="ko-KR" sz="1600" dirty="0">
                <a:latin typeface="Calibri" panose="020F0502020204030204" pitchFamily="34" charset="0"/>
              </a:rPr>
              <a:t> </a:t>
            </a:r>
            <a:r>
              <a:rPr lang="ko-KR" altLang="en-US" sz="1600" dirty="0">
                <a:latin typeface="Calibri" panose="020F0502020204030204" pitchFamily="34" charset="0"/>
              </a:rPr>
              <a:t>경계까지 진입 </a:t>
            </a:r>
            <a:endParaRPr lang="en-US" altLang="ko-KR" sz="1600" dirty="0">
              <a:latin typeface="Calibri" panose="020F0502020204030204" pitchFamily="34" charset="0"/>
            </a:endParaRPr>
          </a:p>
          <a:p>
            <a:r>
              <a:rPr lang="en-US" altLang="ko-KR" sz="1600" b="1" dirty="0">
                <a:latin typeface="Calibri" panose="020F0502020204030204" pitchFamily="34" charset="0"/>
              </a:rPr>
              <a:t>Level IV</a:t>
            </a:r>
            <a:r>
              <a:rPr lang="en-US" altLang="ko-KR" sz="1600" dirty="0">
                <a:latin typeface="Calibri" panose="020F0502020204030204" pitchFamily="34" charset="0"/>
              </a:rPr>
              <a:t> – Reticular </a:t>
            </a:r>
            <a:r>
              <a:rPr lang="ko-KR" altLang="en-US" sz="1600" dirty="0" err="1">
                <a:latin typeface="Calibri" panose="020F0502020204030204" pitchFamily="34" charset="0"/>
              </a:rPr>
              <a:t>진피층</a:t>
            </a:r>
            <a:r>
              <a:rPr lang="ko-KR" altLang="en-US" sz="1600" dirty="0">
                <a:latin typeface="Calibri" panose="020F0502020204030204" pitchFamily="34" charset="0"/>
              </a:rPr>
              <a:t> 까지 암 조직 침입 </a:t>
            </a:r>
            <a:br>
              <a:rPr lang="en-US" altLang="ko-KR" sz="1600" dirty="0">
                <a:latin typeface="Calibri" panose="020F0502020204030204" pitchFamily="34" charset="0"/>
              </a:rPr>
            </a:br>
            <a:r>
              <a:rPr lang="en-US" altLang="ko-KR" sz="1600" b="1" dirty="0">
                <a:latin typeface="Calibri" panose="020F0502020204030204" pitchFamily="34" charset="0"/>
              </a:rPr>
              <a:t>Level V</a:t>
            </a:r>
            <a:r>
              <a:rPr lang="en-US" altLang="ko-KR" sz="1600" dirty="0">
                <a:latin typeface="Calibri" panose="020F0502020204030204" pitchFamily="34" charset="0"/>
              </a:rPr>
              <a:t> – </a:t>
            </a:r>
            <a:r>
              <a:rPr lang="ko-KR" altLang="en-US" sz="1600" dirty="0">
                <a:latin typeface="Calibri" panose="020F0502020204030204" pitchFamily="34" charset="0"/>
              </a:rPr>
              <a:t>피하 조직까지 암 조직 침입</a:t>
            </a:r>
            <a:endParaRPr lang="en-US" altLang="ko-KR" sz="1600" dirty="0">
              <a:latin typeface="Calibri" panose="020F0502020204030204" pitchFamily="34" charset="0"/>
            </a:endParaRPr>
          </a:p>
        </p:txBody>
      </p:sp>
    </p:spTree>
    <p:extLst>
      <p:ext uri="{BB962C8B-B14F-4D97-AF65-F5344CB8AC3E}">
        <p14:creationId xmlns:p14="http://schemas.microsoft.com/office/powerpoint/2010/main" val="247540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278" y="500488"/>
            <a:ext cx="3721894" cy="369332"/>
          </a:xfrm>
          <a:prstGeom prst="rect">
            <a:avLst/>
          </a:prstGeom>
          <a:noFill/>
        </p:spPr>
        <p:txBody>
          <a:bodyPr wrap="square" rtlCol="0">
            <a:spAutoFit/>
          </a:bodyPr>
          <a:lstStyle/>
          <a:p>
            <a:r>
              <a:rPr lang="ko-KR" altLang="en-US" b="1" dirty="0">
                <a:latin typeface="Calibri" panose="020F0502020204030204" pitchFamily="34" charset="0"/>
              </a:rPr>
              <a:t>악성 흑색종이란</a:t>
            </a:r>
            <a:r>
              <a:rPr lang="en-US" altLang="ko-KR" b="1" dirty="0">
                <a:latin typeface="Calibri" panose="020F0502020204030204" pitchFamily="34" charset="0"/>
              </a:rPr>
              <a:t>?</a:t>
            </a:r>
            <a:endParaRPr lang="ko-KR" altLang="en-US" b="1" dirty="0">
              <a:latin typeface="Calibri" panose="020F0502020204030204" pitchFamily="34" charset="0"/>
            </a:endParaRPr>
          </a:p>
        </p:txBody>
      </p:sp>
      <p:pic>
        <p:nvPicPr>
          <p:cNvPr id="5" name="그림 4"/>
          <p:cNvPicPr>
            <a:picLocks noChangeAspect="1"/>
          </p:cNvPicPr>
          <p:nvPr/>
        </p:nvPicPr>
        <p:blipFill>
          <a:blip r:embed="rId2"/>
          <a:stretch>
            <a:fillRect/>
          </a:stretch>
        </p:blipFill>
        <p:spPr>
          <a:xfrm>
            <a:off x="310753" y="1458526"/>
            <a:ext cx="2162390" cy="2197724"/>
          </a:xfrm>
          <a:prstGeom prst="rect">
            <a:avLst/>
          </a:prstGeom>
        </p:spPr>
      </p:pic>
      <p:pic>
        <p:nvPicPr>
          <p:cNvPr id="6" name="그림 5"/>
          <p:cNvPicPr>
            <a:picLocks noChangeAspect="1"/>
          </p:cNvPicPr>
          <p:nvPr/>
        </p:nvPicPr>
        <p:blipFill>
          <a:blip r:embed="rId3"/>
          <a:stretch>
            <a:fillRect/>
          </a:stretch>
        </p:blipFill>
        <p:spPr>
          <a:xfrm>
            <a:off x="2652497" y="1473395"/>
            <a:ext cx="2162390" cy="2182855"/>
          </a:xfrm>
          <a:prstGeom prst="rect">
            <a:avLst/>
          </a:prstGeom>
        </p:spPr>
      </p:pic>
      <p:pic>
        <p:nvPicPr>
          <p:cNvPr id="7" name="그림 6"/>
          <p:cNvPicPr>
            <a:picLocks noChangeAspect="1"/>
          </p:cNvPicPr>
          <p:nvPr/>
        </p:nvPicPr>
        <p:blipFill>
          <a:blip r:embed="rId4"/>
          <a:stretch>
            <a:fillRect/>
          </a:stretch>
        </p:blipFill>
        <p:spPr>
          <a:xfrm>
            <a:off x="5586412" y="1282915"/>
            <a:ext cx="2921794" cy="2397656"/>
          </a:xfrm>
          <a:prstGeom prst="rect">
            <a:avLst/>
          </a:prstGeom>
        </p:spPr>
      </p:pic>
      <p:sp>
        <p:nvSpPr>
          <p:cNvPr id="8" name="직사각형 7"/>
          <p:cNvSpPr/>
          <p:nvPr/>
        </p:nvSpPr>
        <p:spPr>
          <a:xfrm>
            <a:off x="232171" y="3968172"/>
            <a:ext cx="8847536" cy="1546577"/>
          </a:xfrm>
          <a:prstGeom prst="rect">
            <a:avLst/>
          </a:prstGeom>
          <a:noFill/>
        </p:spPr>
        <p:txBody>
          <a:bodyPr wrap="square" rtlCol="0">
            <a:spAutoFit/>
          </a:bodyPr>
          <a:lstStyle/>
          <a:p>
            <a:pPr marL="214313" indent="-214313">
              <a:buFont typeface="Wingdings" panose="05000000000000000000" pitchFamily="2" charset="2"/>
              <a:buChar char="§"/>
            </a:pPr>
            <a:r>
              <a:rPr lang="ko-KR" altLang="en-US" sz="1350" dirty="0">
                <a:latin typeface="Calibri" panose="020F0502020204030204" pitchFamily="34" charset="0"/>
              </a:rPr>
              <a:t>멜라닌 색소를 만들어 내는 </a:t>
            </a:r>
            <a:r>
              <a:rPr lang="ko-KR" altLang="en-US" sz="1350" b="1" dirty="0">
                <a:latin typeface="Calibri" panose="020F0502020204030204" pitchFamily="34" charset="0"/>
              </a:rPr>
              <a:t>멜라닌 세포의 악성화로 생긴 종양</a:t>
            </a:r>
            <a:endParaRPr lang="en-US" altLang="ko-KR" sz="1350" b="1" dirty="0">
              <a:latin typeface="Calibri" panose="020F0502020204030204" pitchFamily="34" charset="0"/>
            </a:endParaRPr>
          </a:p>
          <a:p>
            <a:pPr marL="214313" indent="-214313">
              <a:buFont typeface="Wingdings" panose="05000000000000000000" pitchFamily="2" charset="2"/>
              <a:buChar char="§"/>
            </a:pPr>
            <a:endParaRPr lang="en-US" altLang="ko-KR" sz="1350" b="1" dirty="0">
              <a:latin typeface="Calibri" panose="020F0502020204030204" pitchFamily="34" charset="0"/>
            </a:endParaRPr>
          </a:p>
          <a:p>
            <a:pPr marL="214313" indent="-214313">
              <a:buFont typeface="Wingdings" panose="05000000000000000000" pitchFamily="2" charset="2"/>
              <a:buChar char="§"/>
            </a:pPr>
            <a:r>
              <a:rPr lang="ko-KR" altLang="en-US" sz="1350" dirty="0">
                <a:latin typeface="Calibri" panose="020F0502020204030204" pitchFamily="34" charset="0"/>
              </a:rPr>
              <a:t>멜라닌세포가 존재하는 부위에서는 어디에서나 발생 하나</a:t>
            </a:r>
            <a:r>
              <a:rPr lang="en-US" altLang="ko-KR" sz="1350" dirty="0">
                <a:latin typeface="Calibri" panose="020F0502020204030204" pitchFamily="34" charset="0"/>
              </a:rPr>
              <a:t>,</a:t>
            </a:r>
            <a:r>
              <a:rPr lang="ko-KR" altLang="en-US" sz="1350" dirty="0">
                <a:latin typeface="Calibri" panose="020F0502020204030204" pitchFamily="34" charset="0"/>
              </a:rPr>
              <a:t> 피부에 발생하는 경우가 가장 많음</a:t>
            </a:r>
            <a:endParaRPr lang="en-US" altLang="ko-KR" sz="1350" dirty="0">
              <a:latin typeface="Calibri" panose="020F0502020204030204" pitchFamily="34" charset="0"/>
            </a:endParaRPr>
          </a:p>
          <a:p>
            <a:pPr marL="214313" indent="-214313">
              <a:buFont typeface="Wingdings" panose="05000000000000000000" pitchFamily="2" charset="2"/>
              <a:buChar char="§"/>
            </a:pPr>
            <a:endParaRPr lang="en-US" altLang="ko-KR" sz="1350" dirty="0">
              <a:latin typeface="Calibri" panose="020F0502020204030204" pitchFamily="34" charset="0"/>
            </a:endParaRPr>
          </a:p>
          <a:p>
            <a:pPr marL="214313" indent="-214313">
              <a:buFont typeface="Wingdings" panose="05000000000000000000" pitchFamily="2" charset="2"/>
              <a:buChar char="§"/>
            </a:pPr>
            <a:r>
              <a:rPr lang="ko-KR" altLang="en-US" sz="1350" b="1" dirty="0">
                <a:solidFill>
                  <a:srgbClr val="FF0000"/>
                </a:solidFill>
                <a:latin typeface="Calibri" panose="020F0502020204030204" pitchFamily="34" charset="0"/>
              </a:rPr>
              <a:t>피부에 발생하는 암 가운데 악성도가 가장 높음</a:t>
            </a:r>
            <a:endParaRPr lang="en-US" altLang="ko-KR" sz="1350" b="1" dirty="0">
              <a:solidFill>
                <a:srgbClr val="FF0000"/>
              </a:solidFill>
              <a:latin typeface="Calibri" panose="020F0502020204030204" pitchFamily="34" charset="0"/>
            </a:endParaRPr>
          </a:p>
          <a:p>
            <a:pPr marL="214313" indent="-214313">
              <a:buFont typeface="Wingdings" panose="05000000000000000000" pitchFamily="2" charset="2"/>
              <a:buChar char="§"/>
            </a:pPr>
            <a:endParaRPr lang="en-US" altLang="ko-KR" sz="1350" b="1" dirty="0">
              <a:solidFill>
                <a:srgbClr val="FF0000"/>
              </a:solidFill>
              <a:latin typeface="Calibri" panose="020F0502020204030204" pitchFamily="34" charset="0"/>
            </a:endParaRPr>
          </a:p>
          <a:p>
            <a:pPr marL="214313" indent="-214313">
              <a:buFont typeface="Wingdings" panose="05000000000000000000" pitchFamily="2" charset="2"/>
              <a:buChar char="§"/>
            </a:pPr>
            <a:r>
              <a:rPr lang="ko-KR" altLang="en-US" sz="1350" dirty="0">
                <a:latin typeface="Calibri" panose="020F0502020204030204" pitchFamily="34" charset="0"/>
              </a:rPr>
              <a:t>주요 발생 원인은 명확히 밝혀지지 않았지만 </a:t>
            </a:r>
            <a:r>
              <a:rPr lang="ko-KR" altLang="en-US" sz="1350" b="1" dirty="0">
                <a:solidFill>
                  <a:srgbClr val="0000FF"/>
                </a:solidFill>
                <a:latin typeface="Calibri" panose="020F0502020204030204" pitchFamily="34" charset="0"/>
              </a:rPr>
              <a:t>유전적 요인</a:t>
            </a:r>
            <a:r>
              <a:rPr lang="ko-KR" altLang="en-US" sz="1350" dirty="0">
                <a:latin typeface="Calibri" panose="020F0502020204030204" pitchFamily="34" charset="0"/>
              </a:rPr>
              <a:t>과 </a:t>
            </a:r>
            <a:r>
              <a:rPr lang="ko-KR" altLang="en-US" sz="1350" b="1" dirty="0">
                <a:solidFill>
                  <a:srgbClr val="0000FF"/>
                </a:solidFill>
                <a:latin typeface="Calibri" panose="020F0502020204030204" pitchFamily="34" charset="0"/>
              </a:rPr>
              <a:t>자외선 노출 </a:t>
            </a:r>
            <a:r>
              <a:rPr lang="ko-KR" altLang="en-US" sz="1350" dirty="0">
                <a:latin typeface="Calibri" panose="020F0502020204030204" pitchFamily="34" charset="0"/>
              </a:rPr>
              <a:t>등이 가장 중요하게 생각됨 </a:t>
            </a:r>
          </a:p>
        </p:txBody>
      </p:sp>
    </p:spTree>
    <p:extLst>
      <p:ext uri="{BB962C8B-B14F-4D97-AF65-F5344CB8AC3E}">
        <p14:creationId xmlns:p14="http://schemas.microsoft.com/office/powerpoint/2010/main" val="3530431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srcRect l="5140" t="10954" r="16558"/>
          <a:stretch/>
        </p:blipFill>
        <p:spPr>
          <a:xfrm>
            <a:off x="71438" y="1504457"/>
            <a:ext cx="2948676" cy="4018359"/>
          </a:xfrm>
          <a:prstGeom prst="rect">
            <a:avLst/>
          </a:prstGeom>
        </p:spPr>
      </p:pic>
      <p:sp>
        <p:nvSpPr>
          <p:cNvPr id="5" name="TextBox 4"/>
          <p:cNvSpPr txBox="1"/>
          <p:nvPr/>
        </p:nvSpPr>
        <p:spPr>
          <a:xfrm>
            <a:off x="344707" y="537274"/>
            <a:ext cx="3286125" cy="369332"/>
          </a:xfrm>
          <a:prstGeom prst="rect">
            <a:avLst/>
          </a:prstGeom>
          <a:noFill/>
        </p:spPr>
        <p:txBody>
          <a:bodyPr wrap="square" rtlCol="0">
            <a:spAutoFit/>
          </a:bodyPr>
          <a:lstStyle/>
          <a:p>
            <a:r>
              <a:rPr lang="ko-KR" altLang="en-US" b="1" dirty="0">
                <a:latin typeface="Calibri" panose="020F0502020204030204" pitchFamily="34" charset="0"/>
              </a:rPr>
              <a:t>통계 자료로 본 악성 </a:t>
            </a:r>
            <a:r>
              <a:rPr lang="ko-KR" altLang="en-US" b="1" dirty="0" err="1">
                <a:latin typeface="Calibri" panose="020F0502020204030204" pitchFamily="34" charset="0"/>
              </a:rPr>
              <a:t>흑색종</a:t>
            </a:r>
            <a:r>
              <a:rPr lang="ko-KR" altLang="en-US" b="1" dirty="0">
                <a:latin typeface="Calibri" panose="020F0502020204030204" pitchFamily="34" charset="0"/>
              </a:rPr>
              <a:t> </a:t>
            </a:r>
          </a:p>
        </p:txBody>
      </p:sp>
      <p:pic>
        <p:nvPicPr>
          <p:cNvPr id="9" name="그림 8"/>
          <p:cNvPicPr>
            <a:picLocks noChangeAspect="1"/>
          </p:cNvPicPr>
          <p:nvPr/>
        </p:nvPicPr>
        <p:blipFill>
          <a:blip r:embed="rId3"/>
          <a:stretch>
            <a:fillRect/>
          </a:stretch>
        </p:blipFill>
        <p:spPr>
          <a:xfrm>
            <a:off x="3039023" y="1138366"/>
            <a:ext cx="3468291" cy="1731406"/>
          </a:xfrm>
          <a:prstGeom prst="rect">
            <a:avLst/>
          </a:prstGeom>
        </p:spPr>
      </p:pic>
      <p:pic>
        <p:nvPicPr>
          <p:cNvPr id="11" name="그림 10"/>
          <p:cNvPicPr>
            <a:picLocks noChangeAspect="1"/>
          </p:cNvPicPr>
          <p:nvPr/>
        </p:nvPicPr>
        <p:blipFill>
          <a:blip r:embed="rId4"/>
          <a:stretch>
            <a:fillRect/>
          </a:stretch>
        </p:blipFill>
        <p:spPr>
          <a:xfrm>
            <a:off x="3153323" y="2869772"/>
            <a:ext cx="3239690" cy="2812478"/>
          </a:xfrm>
          <a:prstGeom prst="rect">
            <a:avLst/>
          </a:prstGeom>
        </p:spPr>
      </p:pic>
      <p:pic>
        <p:nvPicPr>
          <p:cNvPr id="14" name="그림 13"/>
          <p:cNvPicPr>
            <a:picLocks noChangeAspect="1"/>
          </p:cNvPicPr>
          <p:nvPr/>
        </p:nvPicPr>
        <p:blipFill>
          <a:blip r:embed="rId5" cstate="print"/>
          <a:stretch>
            <a:fillRect/>
          </a:stretch>
        </p:blipFill>
        <p:spPr>
          <a:xfrm>
            <a:off x="6586317" y="3111584"/>
            <a:ext cx="2452585" cy="1687608"/>
          </a:xfrm>
          <a:prstGeom prst="rect">
            <a:avLst/>
          </a:prstGeom>
        </p:spPr>
      </p:pic>
      <p:pic>
        <p:nvPicPr>
          <p:cNvPr id="15" name="그림 14"/>
          <p:cNvPicPr>
            <a:picLocks noChangeAspect="1"/>
          </p:cNvPicPr>
          <p:nvPr/>
        </p:nvPicPr>
        <p:blipFill>
          <a:blip r:embed="rId6" cstate="print"/>
          <a:stretch>
            <a:fillRect/>
          </a:stretch>
        </p:blipFill>
        <p:spPr>
          <a:xfrm>
            <a:off x="6669374" y="1109791"/>
            <a:ext cx="2286473" cy="1797169"/>
          </a:xfrm>
          <a:prstGeom prst="rect">
            <a:avLst/>
          </a:prstGeom>
        </p:spPr>
      </p:pic>
      <p:sp>
        <p:nvSpPr>
          <p:cNvPr id="8" name="직사각형 7"/>
          <p:cNvSpPr/>
          <p:nvPr/>
        </p:nvSpPr>
        <p:spPr>
          <a:xfrm>
            <a:off x="6507313" y="5128252"/>
            <a:ext cx="2553485" cy="577081"/>
          </a:xfrm>
          <a:prstGeom prst="rect">
            <a:avLst/>
          </a:prstGeom>
          <a:noFill/>
        </p:spPr>
        <p:txBody>
          <a:bodyPr wrap="square" rtlCol="0">
            <a:spAutoFit/>
          </a:bodyPr>
          <a:lstStyle/>
          <a:p>
            <a:pPr marL="214313" indent="-214313">
              <a:buFont typeface="Wingdings" panose="05000000000000000000" pitchFamily="2" charset="2"/>
              <a:buChar char="§"/>
            </a:pPr>
            <a:r>
              <a:rPr lang="ko-KR" altLang="en-US" sz="1050" b="1" dirty="0">
                <a:latin typeface="Calibri" panose="020F0502020204030204" pitchFamily="34" charset="0"/>
              </a:rPr>
              <a:t>국내 보다는 미국 등 해외에서 많이 발생하는 질병이긴 하나 최근</a:t>
            </a:r>
            <a:r>
              <a:rPr lang="en-US" altLang="ko-KR" sz="1050" b="1" dirty="0">
                <a:latin typeface="Calibri" panose="020F0502020204030204" pitchFamily="34" charset="0"/>
              </a:rPr>
              <a:t>, </a:t>
            </a:r>
            <a:r>
              <a:rPr lang="ko-KR" altLang="en-US" sz="1050" b="1" dirty="0">
                <a:latin typeface="Calibri" panose="020F0502020204030204" pitchFamily="34" charset="0"/>
              </a:rPr>
              <a:t>국내에서도 발병 환자수가 증가함</a:t>
            </a:r>
            <a:endParaRPr lang="en-US" altLang="ko-KR" sz="1050" b="1" dirty="0">
              <a:latin typeface="Calibri" panose="020F0502020204030204" pitchFamily="34" charset="0"/>
            </a:endParaRPr>
          </a:p>
        </p:txBody>
      </p:sp>
    </p:spTree>
    <p:extLst>
      <p:ext uri="{BB962C8B-B14F-4D97-AF65-F5344CB8AC3E}">
        <p14:creationId xmlns:p14="http://schemas.microsoft.com/office/powerpoint/2010/main" val="1175854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727" y="600336"/>
            <a:ext cx="3721894" cy="369332"/>
          </a:xfrm>
          <a:prstGeom prst="rect">
            <a:avLst/>
          </a:prstGeom>
          <a:noFill/>
        </p:spPr>
        <p:txBody>
          <a:bodyPr wrap="square" rtlCol="0">
            <a:spAutoFit/>
          </a:bodyPr>
          <a:lstStyle/>
          <a:p>
            <a:r>
              <a:rPr lang="ko-KR" altLang="en-US" b="1" dirty="0">
                <a:latin typeface="Calibri" panose="020F0502020204030204" pitchFamily="34" charset="0"/>
              </a:rPr>
              <a:t>악성 흑색종의 기수 및 </a:t>
            </a:r>
            <a:r>
              <a:rPr lang="ko-KR" altLang="en-US" b="1" dirty="0" err="1">
                <a:latin typeface="Calibri" panose="020F0502020204030204" pitchFamily="34" charset="0"/>
              </a:rPr>
              <a:t>생존률</a:t>
            </a:r>
            <a:endParaRPr lang="ko-KR" altLang="en-US" b="1" dirty="0">
              <a:latin typeface="Calibri" panose="020F0502020204030204" pitchFamily="34" charset="0"/>
            </a:endParaRPr>
          </a:p>
        </p:txBody>
      </p:sp>
      <p:pic>
        <p:nvPicPr>
          <p:cNvPr id="7" name="그림 6"/>
          <p:cNvPicPr>
            <a:picLocks noChangeAspect="1"/>
          </p:cNvPicPr>
          <p:nvPr/>
        </p:nvPicPr>
        <p:blipFill>
          <a:blip r:embed="rId2"/>
          <a:stretch>
            <a:fillRect/>
          </a:stretch>
        </p:blipFill>
        <p:spPr>
          <a:xfrm>
            <a:off x="107156" y="1293019"/>
            <a:ext cx="4622006" cy="2686050"/>
          </a:xfrm>
          <a:prstGeom prst="rect">
            <a:avLst/>
          </a:prstGeom>
        </p:spPr>
      </p:pic>
      <p:sp>
        <p:nvSpPr>
          <p:cNvPr id="9" name="직사각형 8"/>
          <p:cNvSpPr/>
          <p:nvPr/>
        </p:nvSpPr>
        <p:spPr>
          <a:xfrm>
            <a:off x="168527" y="4017891"/>
            <a:ext cx="4572000" cy="1200329"/>
          </a:xfrm>
          <a:prstGeom prst="rect">
            <a:avLst/>
          </a:prstGeom>
        </p:spPr>
        <p:txBody>
          <a:bodyPr>
            <a:spAutoFit/>
          </a:bodyPr>
          <a:lstStyle/>
          <a:p>
            <a:r>
              <a:rPr lang="ko-KR" altLang="en-US" sz="1200" b="1" dirty="0">
                <a:latin typeface="Calibri" panose="020F0502020204030204" pitchFamily="34" charset="0"/>
              </a:rPr>
              <a:t>악성 </a:t>
            </a:r>
            <a:r>
              <a:rPr lang="ko-KR" altLang="en-US" sz="1200" b="1" dirty="0" err="1">
                <a:latin typeface="Calibri" panose="020F0502020204030204" pitchFamily="34" charset="0"/>
              </a:rPr>
              <a:t>흑색종</a:t>
            </a:r>
            <a:r>
              <a:rPr lang="ko-KR" altLang="en-US" sz="1200" b="1" dirty="0">
                <a:latin typeface="Calibri" panose="020F0502020204030204" pitchFamily="34" charset="0"/>
              </a:rPr>
              <a:t> 환자의 </a:t>
            </a:r>
            <a:r>
              <a:rPr lang="en-US" altLang="ko-KR" sz="1200" b="1" dirty="0">
                <a:latin typeface="Calibri" panose="020F0502020204030204" pitchFamily="34" charset="0"/>
              </a:rPr>
              <a:t>5</a:t>
            </a:r>
            <a:r>
              <a:rPr lang="ko-KR" altLang="en-US" sz="1200" b="1" dirty="0">
                <a:latin typeface="Calibri" panose="020F0502020204030204" pitchFamily="34" charset="0"/>
              </a:rPr>
              <a:t>년 </a:t>
            </a:r>
            <a:r>
              <a:rPr lang="ko-KR" altLang="en-US" sz="1200" b="1" dirty="0" err="1">
                <a:latin typeface="Calibri" panose="020F0502020204030204" pitchFamily="34" charset="0"/>
              </a:rPr>
              <a:t>생존률</a:t>
            </a:r>
            <a:endParaRPr lang="en-US" altLang="ko-KR" sz="1200" b="1" dirty="0">
              <a:latin typeface="Calibri" panose="020F0502020204030204" pitchFamily="34" charset="0"/>
            </a:endParaRPr>
          </a:p>
          <a:p>
            <a:r>
              <a:rPr lang="ko-KR" altLang="en-US" sz="1200" b="1" dirty="0">
                <a:latin typeface="Calibri" panose="020F0502020204030204" pitchFamily="34" charset="0"/>
              </a:rPr>
              <a:t> </a:t>
            </a:r>
            <a:endParaRPr lang="en-US" altLang="ko-KR" sz="1200" b="1" dirty="0">
              <a:latin typeface="Calibri" panose="020F0502020204030204" pitchFamily="34" charset="0"/>
            </a:endParaRPr>
          </a:p>
          <a:p>
            <a:r>
              <a:rPr lang="en-US" altLang="ko-KR" sz="1200" dirty="0">
                <a:latin typeface="Calibri" panose="020F0502020204030204" pitchFamily="34" charset="0"/>
              </a:rPr>
              <a:t>Stage I: 90% </a:t>
            </a:r>
            <a:r>
              <a:rPr lang="ko-KR" altLang="en-US" sz="1200" dirty="0">
                <a:latin typeface="Calibri" panose="020F0502020204030204" pitchFamily="34" charset="0"/>
              </a:rPr>
              <a:t>이상</a:t>
            </a:r>
            <a:br>
              <a:rPr lang="en-US" altLang="ko-KR" sz="1200" dirty="0">
                <a:latin typeface="Calibri" panose="020F0502020204030204" pitchFamily="34" charset="0"/>
              </a:rPr>
            </a:br>
            <a:r>
              <a:rPr lang="en-US" altLang="ko-KR" sz="1200" dirty="0">
                <a:latin typeface="Calibri" panose="020F0502020204030204" pitchFamily="34" charset="0"/>
              </a:rPr>
              <a:t>Stage II: 45~77%</a:t>
            </a:r>
            <a:br>
              <a:rPr lang="en-US" altLang="ko-KR" sz="1200" dirty="0">
                <a:latin typeface="Calibri" panose="020F0502020204030204" pitchFamily="34" charset="0"/>
              </a:rPr>
            </a:br>
            <a:r>
              <a:rPr lang="en-US" altLang="ko-KR" sz="1200" dirty="0">
                <a:latin typeface="Calibri" panose="020F0502020204030204" pitchFamily="34" charset="0"/>
              </a:rPr>
              <a:t>Stage III: 27~70%</a:t>
            </a:r>
          </a:p>
          <a:p>
            <a:r>
              <a:rPr lang="en-US" altLang="ko-KR" sz="1200" dirty="0">
                <a:latin typeface="Calibri" panose="020F0502020204030204" pitchFamily="34" charset="0"/>
              </a:rPr>
              <a:t>Stage IV (</a:t>
            </a:r>
            <a:r>
              <a:rPr lang="ko-KR" altLang="en-US" sz="1200" dirty="0">
                <a:latin typeface="Calibri" panose="020F0502020204030204" pitchFamily="34" charset="0"/>
              </a:rPr>
              <a:t>전이된 경우</a:t>
            </a:r>
            <a:r>
              <a:rPr lang="en-US" altLang="ko-KR" sz="1200" dirty="0">
                <a:latin typeface="Calibri" panose="020F0502020204030204" pitchFamily="34" charset="0"/>
              </a:rPr>
              <a:t>): 20% </a:t>
            </a:r>
            <a:r>
              <a:rPr lang="ko-KR" altLang="en-US" sz="1200" dirty="0">
                <a:latin typeface="Calibri" panose="020F0502020204030204" pitchFamily="34" charset="0"/>
              </a:rPr>
              <a:t>이하</a:t>
            </a:r>
          </a:p>
        </p:txBody>
      </p:sp>
      <p:pic>
        <p:nvPicPr>
          <p:cNvPr id="10" name="그림 9"/>
          <p:cNvPicPr>
            <a:picLocks noChangeAspect="1"/>
          </p:cNvPicPr>
          <p:nvPr/>
        </p:nvPicPr>
        <p:blipFill rotWithShape="1">
          <a:blip r:embed="rId3"/>
          <a:srcRect l="4076" t="4373" r="5647"/>
          <a:stretch/>
        </p:blipFill>
        <p:spPr>
          <a:xfrm>
            <a:off x="5018118" y="492415"/>
            <a:ext cx="3505200" cy="4271563"/>
          </a:xfrm>
          <a:prstGeom prst="rect">
            <a:avLst/>
          </a:prstGeom>
        </p:spPr>
      </p:pic>
      <p:sp>
        <p:nvSpPr>
          <p:cNvPr id="11" name="직사각형 10"/>
          <p:cNvSpPr/>
          <p:nvPr/>
        </p:nvSpPr>
        <p:spPr>
          <a:xfrm>
            <a:off x="4162835" y="4985494"/>
            <a:ext cx="4651772" cy="1600438"/>
          </a:xfrm>
          <a:prstGeom prst="rect">
            <a:avLst/>
          </a:prstGeom>
          <a:noFill/>
        </p:spPr>
        <p:txBody>
          <a:bodyPr wrap="square" rtlCol="0">
            <a:spAutoFit/>
          </a:bodyPr>
          <a:lstStyle/>
          <a:p>
            <a:pPr marL="285750" indent="-285750" algn="just">
              <a:buFont typeface="Wingdings" panose="05000000000000000000" pitchFamily="2" charset="2"/>
              <a:buChar char="§"/>
            </a:pPr>
            <a:r>
              <a:rPr lang="en-US" altLang="ko-KR" sz="1400" b="1" dirty="0">
                <a:latin typeface="Calibri" panose="020F0502020204030204" pitchFamily="34" charset="0"/>
              </a:rPr>
              <a:t>ABCDE </a:t>
            </a:r>
            <a:r>
              <a:rPr lang="ko-KR" altLang="en-US" sz="1400" b="1" dirty="0">
                <a:latin typeface="Calibri" panose="020F0502020204030204" pitchFamily="34" charset="0"/>
              </a:rPr>
              <a:t>검진 방법으로 </a:t>
            </a:r>
            <a:r>
              <a:rPr lang="ko-KR" altLang="en-US" sz="1400" b="1" dirty="0" err="1">
                <a:latin typeface="Calibri" panose="020F0502020204030204" pitchFamily="34" charset="0"/>
              </a:rPr>
              <a:t>병변으로</a:t>
            </a:r>
            <a:r>
              <a:rPr lang="ko-KR" altLang="en-US" sz="1400" b="1" dirty="0">
                <a:latin typeface="Calibri" panose="020F0502020204030204" pitchFamily="34" charset="0"/>
              </a:rPr>
              <a:t> 의심되면 </a:t>
            </a:r>
            <a:r>
              <a:rPr lang="en-US" altLang="ko-KR" sz="1400" b="1" dirty="0" err="1">
                <a:latin typeface="Calibri" panose="020F0502020204030204" pitchFamily="34" charset="0"/>
              </a:rPr>
              <a:t>Dermoscope</a:t>
            </a:r>
            <a:r>
              <a:rPr lang="en-US" altLang="ko-KR" sz="1400" b="1" dirty="0">
                <a:latin typeface="Calibri" panose="020F0502020204030204" pitchFamily="34" charset="0"/>
              </a:rPr>
              <a:t> </a:t>
            </a:r>
            <a:r>
              <a:rPr lang="ko-KR" altLang="en-US" sz="1400" b="1" dirty="0">
                <a:latin typeface="Calibri" panose="020F0502020204030204" pitchFamily="34" charset="0"/>
              </a:rPr>
              <a:t>이나 </a:t>
            </a:r>
            <a:r>
              <a:rPr lang="en-US" altLang="ko-KR" sz="1400" b="1" dirty="0" err="1">
                <a:latin typeface="Calibri" panose="020F0502020204030204" pitchFamily="34" charset="0"/>
              </a:rPr>
              <a:t>Nevisense</a:t>
            </a:r>
            <a:r>
              <a:rPr lang="ko-KR" altLang="en-US" sz="1400" b="1" dirty="0">
                <a:latin typeface="Calibri" panose="020F0502020204030204" pitchFamily="34" charset="0"/>
              </a:rPr>
              <a:t>와 같은 장비로 검진</a:t>
            </a:r>
            <a:r>
              <a:rPr lang="en-US" altLang="ko-KR" sz="1400" b="1" dirty="0">
                <a:latin typeface="Calibri" panose="020F0502020204030204" pitchFamily="34" charset="0"/>
              </a:rPr>
              <a:t>.</a:t>
            </a:r>
          </a:p>
          <a:p>
            <a:pPr marL="285750" indent="-285750" algn="just">
              <a:buFont typeface="Wingdings" panose="05000000000000000000" pitchFamily="2" charset="2"/>
              <a:buChar char="§"/>
            </a:pPr>
            <a:r>
              <a:rPr lang="ko-KR" altLang="en-US" sz="1400" b="1" dirty="0">
                <a:latin typeface="Calibri" panose="020F0502020204030204" pitchFamily="34" charset="0"/>
              </a:rPr>
              <a:t>측정 중 모반</a:t>
            </a:r>
            <a:r>
              <a:rPr lang="en-US" altLang="ko-KR" sz="1400" b="1" dirty="0">
                <a:latin typeface="Calibri" panose="020F0502020204030204" pitchFamily="34" charset="0"/>
              </a:rPr>
              <a:t>, </a:t>
            </a:r>
            <a:r>
              <a:rPr lang="ko-KR" altLang="en-US" sz="1400" b="1" dirty="0">
                <a:solidFill>
                  <a:srgbClr val="0000FF"/>
                </a:solidFill>
                <a:latin typeface="Calibri" panose="020F0502020204030204" pitchFamily="34" charset="0"/>
              </a:rPr>
              <a:t>환자의 움직임 등에 의하여 잘못된 정보</a:t>
            </a:r>
            <a:r>
              <a:rPr lang="ko-KR" altLang="en-US" sz="1400" b="1" dirty="0">
                <a:latin typeface="Calibri" panose="020F0502020204030204" pitchFamily="34" charset="0"/>
              </a:rPr>
              <a:t>가</a:t>
            </a:r>
            <a:r>
              <a:rPr lang="ko-KR" altLang="en-US" sz="1400" b="1" dirty="0">
                <a:solidFill>
                  <a:srgbClr val="0000FF"/>
                </a:solidFill>
                <a:latin typeface="Calibri" panose="020F0502020204030204" pitchFamily="34" charset="0"/>
              </a:rPr>
              <a:t> </a:t>
            </a:r>
            <a:r>
              <a:rPr lang="ko-KR" altLang="en-US" sz="1400" b="1" dirty="0">
                <a:latin typeface="Calibri" panose="020F0502020204030204" pitchFamily="34" charset="0"/>
              </a:rPr>
              <a:t>측정 되는 경우 발생</a:t>
            </a:r>
            <a:r>
              <a:rPr lang="en-US" altLang="ko-KR" sz="1400" b="1" dirty="0">
                <a:latin typeface="Calibri" panose="020F0502020204030204" pitchFamily="34" charset="0"/>
              </a:rPr>
              <a:t>.</a:t>
            </a:r>
          </a:p>
          <a:p>
            <a:pPr marL="285750" indent="-285750" algn="just">
              <a:buFont typeface="Wingdings" panose="05000000000000000000" pitchFamily="2" charset="2"/>
              <a:buChar char="§"/>
            </a:pPr>
            <a:r>
              <a:rPr lang="ko-KR" altLang="en-US" sz="1400" b="1" dirty="0">
                <a:latin typeface="Calibri" panose="020F0502020204030204" pitchFamily="34" charset="0"/>
              </a:rPr>
              <a:t>또한 이러한 장비들은 </a:t>
            </a:r>
            <a:r>
              <a:rPr lang="ko-KR" altLang="en-US" sz="1400" b="1" dirty="0">
                <a:solidFill>
                  <a:srgbClr val="0000FF"/>
                </a:solidFill>
                <a:latin typeface="Calibri" panose="020F0502020204030204" pitchFamily="34" charset="0"/>
              </a:rPr>
              <a:t>전문가의 경험에 의존적이며</a:t>
            </a:r>
            <a:r>
              <a:rPr lang="en-US" altLang="ko-KR" sz="1400" b="1" dirty="0">
                <a:latin typeface="Calibri" panose="020F0502020204030204" pitchFamily="34" charset="0"/>
              </a:rPr>
              <a:t>, </a:t>
            </a:r>
            <a:r>
              <a:rPr lang="ko-KR" altLang="en-US" sz="1400" b="1" dirty="0">
                <a:solidFill>
                  <a:srgbClr val="FF0000"/>
                </a:solidFill>
                <a:latin typeface="Calibri" panose="020F0502020204030204" pitchFamily="34" charset="0"/>
              </a:rPr>
              <a:t>양성 점 조직과 악성 </a:t>
            </a:r>
            <a:r>
              <a:rPr lang="ko-KR" altLang="en-US" sz="1400" b="1" dirty="0" err="1">
                <a:solidFill>
                  <a:srgbClr val="FF0000"/>
                </a:solidFill>
                <a:latin typeface="Calibri" panose="020F0502020204030204" pitchFamily="34" charset="0"/>
              </a:rPr>
              <a:t>흑색종</a:t>
            </a:r>
            <a:r>
              <a:rPr lang="ko-KR" altLang="en-US" sz="1400" b="1" dirty="0">
                <a:solidFill>
                  <a:srgbClr val="FF0000"/>
                </a:solidFill>
                <a:latin typeface="Calibri" panose="020F0502020204030204" pitchFamily="34" charset="0"/>
              </a:rPr>
              <a:t> 조직의 구별은 어렵다는 한계점이 존재함</a:t>
            </a:r>
            <a:r>
              <a:rPr lang="en-US" altLang="ko-KR" sz="1400" b="1" dirty="0">
                <a:latin typeface="Calibri" panose="020F0502020204030204" pitchFamily="34" charset="0"/>
              </a:rPr>
              <a:t>. </a:t>
            </a:r>
          </a:p>
        </p:txBody>
      </p:sp>
    </p:spTree>
    <p:extLst>
      <p:ext uri="{BB962C8B-B14F-4D97-AF65-F5344CB8AC3E}">
        <p14:creationId xmlns:p14="http://schemas.microsoft.com/office/powerpoint/2010/main" val="1296365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모서리가 둥근 직사각형 23"/>
          <p:cNvSpPr/>
          <p:nvPr/>
        </p:nvSpPr>
        <p:spPr bwMode="auto">
          <a:xfrm>
            <a:off x="1066908" y="3847826"/>
            <a:ext cx="6366011" cy="1083936"/>
          </a:xfrm>
          <a:prstGeom prst="roundRect">
            <a:avLst>
              <a:gd name="adj" fmla="val 3331"/>
            </a:avLst>
          </a:prstGeom>
          <a:solidFill>
            <a:schemeClr val="bg1">
              <a:alpha val="84000"/>
            </a:schemeClr>
          </a:solidFill>
          <a:ln w="9525" cap="flat" cmpd="sng" algn="ctr">
            <a:noFill/>
            <a:prstDash val="solid"/>
            <a:round/>
            <a:headEnd type="none" w="med" len="med"/>
            <a:tailEnd type="none" w="med" len="med"/>
          </a:ln>
          <a:effectLst>
            <a:innerShdw blurRad="139700">
              <a:prstClr val="black">
                <a:alpha val="38000"/>
              </a:prstClr>
            </a:innerShdw>
          </a:effectLst>
        </p:spPr>
        <p:txBody>
          <a:bodyPr vert="horz" wrap="square" lIns="68580" tIns="34290" rIns="68580" bIns="34290" numCol="1" rtlCol="0" anchor="t" anchorCtr="0" compatLnSpc="1">
            <a:prstTxWarp prst="textNoShape">
              <a:avLst/>
            </a:prstTxWarp>
            <a:spAutoFit/>
          </a:bodyPr>
          <a:lstStyle/>
          <a:p>
            <a:pPr fontAlgn="base">
              <a:lnSpc>
                <a:spcPct val="170000"/>
              </a:lnSpc>
              <a:spcBef>
                <a:spcPct val="0"/>
              </a:spcBef>
              <a:spcAft>
                <a:spcPct val="0"/>
              </a:spcAft>
              <a:buBlip>
                <a:blip r:embed="rId2"/>
              </a:buBlip>
            </a:pPr>
            <a:endParaRPr lang="en-US" altLang="ko-KR" sz="500" dirty="0">
              <a:latin typeface="+mn-ea"/>
            </a:endParaRPr>
          </a:p>
          <a:p>
            <a:pPr fontAlgn="base">
              <a:lnSpc>
                <a:spcPct val="170000"/>
              </a:lnSpc>
              <a:spcBef>
                <a:spcPct val="0"/>
              </a:spcBef>
              <a:spcAft>
                <a:spcPct val="0"/>
              </a:spcAft>
              <a:buFont typeface="Arial" pitchFamily="34" charset="0"/>
              <a:buChar char="•"/>
            </a:pPr>
            <a:r>
              <a:rPr lang="ko-KR" altLang="en-US" sz="1100" dirty="0">
                <a:latin typeface="+mn-ea"/>
              </a:rPr>
              <a:t> 진행된 </a:t>
            </a:r>
            <a:r>
              <a:rPr lang="ko-KR" altLang="ko-KR" sz="1100" dirty="0">
                <a:latin typeface="+mn-ea"/>
              </a:rPr>
              <a:t>흑색종의 </a:t>
            </a:r>
            <a:r>
              <a:rPr lang="en-US" altLang="ko-KR" sz="1100" b="1" dirty="0">
                <a:latin typeface="+mn-ea"/>
              </a:rPr>
              <a:t>5</a:t>
            </a:r>
            <a:r>
              <a:rPr lang="ko-KR" altLang="ko-KR" sz="1100" b="1" dirty="0">
                <a:latin typeface="+mn-ea"/>
              </a:rPr>
              <a:t>년생존율</a:t>
            </a:r>
            <a:r>
              <a:rPr lang="ko-KR" altLang="en-US" sz="1100" b="1" dirty="0">
                <a:latin typeface="+mn-ea"/>
              </a:rPr>
              <a:t>은 </a:t>
            </a:r>
            <a:r>
              <a:rPr lang="en-US" altLang="ko-KR" sz="1100" b="1" dirty="0">
                <a:latin typeface="+mn-ea"/>
              </a:rPr>
              <a:t>7.5%</a:t>
            </a:r>
            <a:r>
              <a:rPr lang="ko-KR" altLang="en-US" sz="1100" dirty="0">
                <a:latin typeface="+mn-ea"/>
              </a:rPr>
              <a:t>에 불과하여</a:t>
            </a:r>
            <a:r>
              <a:rPr lang="ko-KR" altLang="en-US" sz="1100" b="1" dirty="0">
                <a:latin typeface="+mn-ea"/>
              </a:rPr>
              <a:t> </a:t>
            </a:r>
            <a:r>
              <a:rPr lang="en-US" altLang="ko-KR" sz="1100" dirty="0">
                <a:latin typeface="+mn-ea"/>
              </a:rPr>
              <a:t>, </a:t>
            </a:r>
            <a:r>
              <a:rPr lang="ko-KR" altLang="ko-KR" sz="1100" b="1" dirty="0">
                <a:solidFill>
                  <a:srgbClr val="C00000"/>
                </a:solidFill>
                <a:latin typeface="+mn-ea"/>
              </a:rPr>
              <a:t>조기 진단이 매우 </a:t>
            </a:r>
            <a:r>
              <a:rPr lang="ko-KR" altLang="en-US" sz="1100" b="1" dirty="0">
                <a:solidFill>
                  <a:srgbClr val="C00000"/>
                </a:solidFill>
                <a:latin typeface="+mn-ea"/>
              </a:rPr>
              <a:t>필</a:t>
            </a:r>
            <a:r>
              <a:rPr lang="ko-KR" altLang="ko-KR" sz="1100" b="1" dirty="0">
                <a:solidFill>
                  <a:srgbClr val="C00000"/>
                </a:solidFill>
                <a:latin typeface="+mn-ea"/>
              </a:rPr>
              <a:t>요</a:t>
            </a:r>
            <a:r>
              <a:rPr lang="ko-KR" altLang="ko-KR" sz="1100" dirty="0">
                <a:latin typeface="+mn-ea"/>
              </a:rPr>
              <a:t>함</a:t>
            </a:r>
            <a:endParaRPr lang="en-US" altLang="ko-KR" sz="1100" dirty="0">
              <a:latin typeface="+mn-ea"/>
            </a:endParaRPr>
          </a:p>
          <a:p>
            <a:pPr fontAlgn="base">
              <a:lnSpc>
                <a:spcPct val="170000"/>
              </a:lnSpc>
              <a:spcBef>
                <a:spcPct val="0"/>
              </a:spcBef>
              <a:spcAft>
                <a:spcPct val="0"/>
              </a:spcAft>
              <a:buFont typeface="Arial" pitchFamily="34" charset="0"/>
              <a:buChar char="•"/>
            </a:pPr>
            <a:r>
              <a:rPr lang="ko-KR" altLang="en-US" sz="1100" dirty="0">
                <a:latin typeface="+mn-ea"/>
              </a:rPr>
              <a:t> </a:t>
            </a:r>
            <a:r>
              <a:rPr lang="ko-KR" altLang="en-US" sz="1100" b="1" dirty="0">
                <a:latin typeface="+mn-ea"/>
              </a:rPr>
              <a:t>악성 </a:t>
            </a:r>
            <a:r>
              <a:rPr lang="ko-KR" altLang="en-US" sz="1100" b="1" dirty="0" err="1">
                <a:latin typeface="+mn-ea"/>
              </a:rPr>
              <a:t>흑색종의</a:t>
            </a:r>
            <a:r>
              <a:rPr lang="ko-KR" altLang="en-US" sz="1100" b="1" dirty="0">
                <a:latin typeface="+mn-ea"/>
              </a:rPr>
              <a:t> 진단의 최대 난제는 </a:t>
            </a:r>
            <a:r>
              <a:rPr lang="ko-KR" altLang="en-US" sz="1100" b="1" dirty="0">
                <a:solidFill>
                  <a:srgbClr val="FF0000"/>
                </a:solidFill>
                <a:latin typeface="+mn-ea"/>
              </a:rPr>
              <a:t>양성 종양 조직인 점 조직 과의 명확한 구별기준 및 진단 방법 부재</a:t>
            </a:r>
            <a:r>
              <a:rPr lang="en-US" altLang="ko-KR" sz="1100" b="1" dirty="0">
                <a:solidFill>
                  <a:srgbClr val="FF0000"/>
                </a:solidFill>
                <a:latin typeface="+mn-ea"/>
              </a:rPr>
              <a:t> </a:t>
            </a:r>
            <a:endParaRPr lang="ko-KR" altLang="ko-KR" sz="800" b="1" dirty="0">
              <a:solidFill>
                <a:srgbClr val="FF0000"/>
              </a:solidFill>
              <a:latin typeface="+mn-ea"/>
            </a:endParaRPr>
          </a:p>
        </p:txBody>
      </p:sp>
      <p:sp>
        <p:nvSpPr>
          <p:cNvPr id="2" name="제목 1"/>
          <p:cNvSpPr>
            <a:spLocks noGrp="1"/>
          </p:cNvSpPr>
          <p:nvPr>
            <p:ph type="title"/>
          </p:nvPr>
        </p:nvSpPr>
        <p:spPr>
          <a:xfrm>
            <a:off x="355902" y="546957"/>
            <a:ext cx="6495901" cy="341632"/>
          </a:xfrm>
          <a:noFill/>
        </p:spPr>
        <p:txBody>
          <a:bodyPr wrap="square" rtlCol="0">
            <a:spAutoFit/>
          </a:bodyPr>
          <a:lstStyle/>
          <a:p>
            <a:r>
              <a:rPr lang="ko-KR" altLang="en-US" sz="1800" b="1" dirty="0">
                <a:latin typeface="Calibri" panose="020F0502020204030204" pitchFamily="34" charset="0"/>
                <a:ea typeface="+mn-ea"/>
                <a:cs typeface="+mn-cs"/>
              </a:rPr>
              <a:t>악성 </a:t>
            </a:r>
            <a:r>
              <a:rPr lang="ko-KR" altLang="en-US" sz="1800" b="1" dirty="0" err="1">
                <a:latin typeface="Calibri" panose="020F0502020204030204" pitchFamily="34" charset="0"/>
                <a:ea typeface="+mn-ea"/>
                <a:cs typeface="+mn-cs"/>
              </a:rPr>
              <a:t>흑색종</a:t>
            </a:r>
            <a:r>
              <a:rPr lang="ko-KR" altLang="en-US" sz="1800" b="1" dirty="0">
                <a:latin typeface="Calibri" panose="020F0502020204030204" pitchFamily="34" charset="0"/>
                <a:ea typeface="+mn-ea"/>
                <a:cs typeface="+mn-cs"/>
              </a:rPr>
              <a:t> 진단 기술 개발 필요성</a:t>
            </a:r>
          </a:p>
        </p:txBody>
      </p:sp>
      <p:sp>
        <p:nvSpPr>
          <p:cNvPr id="27" name="모서리가 둥근 직사각형 26"/>
          <p:cNvSpPr/>
          <p:nvPr/>
        </p:nvSpPr>
        <p:spPr bwMode="auto">
          <a:xfrm>
            <a:off x="1068595" y="2422861"/>
            <a:ext cx="6364323" cy="775304"/>
          </a:xfrm>
          <a:prstGeom prst="roundRect">
            <a:avLst>
              <a:gd name="adj" fmla="val 3331"/>
            </a:avLst>
          </a:prstGeom>
          <a:solidFill>
            <a:schemeClr val="bg1">
              <a:alpha val="84000"/>
            </a:schemeClr>
          </a:solidFill>
          <a:ln w="9525" cap="flat" cmpd="sng" algn="ctr">
            <a:noFill/>
            <a:prstDash val="solid"/>
            <a:round/>
            <a:headEnd type="none" w="med" len="med"/>
            <a:tailEnd type="none" w="med" len="med"/>
          </a:ln>
          <a:effectLst>
            <a:innerShdw blurRad="139700">
              <a:prstClr val="black">
                <a:alpha val="38000"/>
              </a:prstClr>
            </a:innerShdw>
          </a:effectLst>
        </p:spPr>
        <p:txBody>
          <a:bodyPr vert="horz" wrap="square" lIns="68580" tIns="34290" rIns="68580" bIns="34290" numCol="1" rtlCol="0" anchor="t" anchorCtr="0" compatLnSpc="1">
            <a:prstTxWarp prst="textNoShape">
              <a:avLst/>
            </a:prstTxWarp>
            <a:spAutoFit/>
          </a:bodyPr>
          <a:lstStyle/>
          <a:p>
            <a:pPr fontAlgn="base">
              <a:lnSpc>
                <a:spcPct val="170000"/>
              </a:lnSpc>
              <a:spcBef>
                <a:spcPct val="0"/>
              </a:spcBef>
              <a:spcAft>
                <a:spcPct val="0"/>
              </a:spcAft>
              <a:buBlip>
                <a:blip r:embed="rId2"/>
              </a:buBlip>
            </a:pPr>
            <a:endParaRPr lang="en-US" altLang="ko-KR" sz="600" dirty="0">
              <a:latin typeface="+mn-ea"/>
            </a:endParaRPr>
          </a:p>
          <a:p>
            <a:pPr fontAlgn="base">
              <a:lnSpc>
                <a:spcPct val="170000"/>
              </a:lnSpc>
              <a:spcBef>
                <a:spcPct val="0"/>
              </a:spcBef>
              <a:spcAft>
                <a:spcPct val="0"/>
              </a:spcAft>
              <a:buFont typeface="Arial" pitchFamily="34" charset="0"/>
              <a:buChar char="•"/>
            </a:pPr>
            <a:r>
              <a:rPr lang="en-US" altLang="ko-KR" sz="1100" dirty="0">
                <a:latin typeface="+mn-ea"/>
              </a:rPr>
              <a:t> </a:t>
            </a:r>
            <a:r>
              <a:rPr lang="ko-KR" altLang="en-US" sz="1100" b="1" dirty="0">
                <a:solidFill>
                  <a:srgbClr val="E70339"/>
                </a:solidFill>
                <a:latin typeface="+mn-ea"/>
              </a:rPr>
              <a:t>피부암은 미국에서 가장 흔한 암</a:t>
            </a:r>
            <a:r>
              <a:rPr lang="en-US" altLang="ko-KR" sz="1100" b="1" dirty="0">
                <a:solidFill>
                  <a:srgbClr val="E70339"/>
                </a:solidFill>
                <a:latin typeface="+mn-ea"/>
              </a:rPr>
              <a:t>,</a:t>
            </a:r>
            <a:r>
              <a:rPr lang="ko-KR" altLang="en-US" sz="1100" dirty="0">
                <a:latin typeface="+mn-ea"/>
              </a:rPr>
              <a:t> </a:t>
            </a:r>
            <a:r>
              <a:rPr lang="ko-KR" altLang="en-US" sz="1100" b="1" dirty="0">
                <a:solidFill>
                  <a:srgbClr val="C00000"/>
                </a:solidFill>
                <a:latin typeface="+mn-ea"/>
              </a:rPr>
              <a:t>세계적으로 최근 급격히 피부암 발생이 증가 </a:t>
            </a:r>
            <a:endParaRPr lang="en-US" altLang="ko-KR" sz="1100" b="1" dirty="0">
              <a:solidFill>
                <a:srgbClr val="C00000"/>
              </a:solidFill>
              <a:latin typeface="+mn-ea"/>
            </a:endParaRPr>
          </a:p>
          <a:p>
            <a:pPr marL="0" lvl="1" fontAlgn="base">
              <a:lnSpc>
                <a:spcPct val="170000"/>
              </a:lnSpc>
              <a:spcBef>
                <a:spcPct val="0"/>
              </a:spcBef>
              <a:spcAft>
                <a:spcPct val="0"/>
              </a:spcAft>
              <a:buFont typeface="Arial" pitchFamily="34" charset="0"/>
              <a:buChar char="•"/>
            </a:pPr>
            <a:r>
              <a:rPr lang="en-US" altLang="ko-KR" sz="1100" dirty="0">
                <a:latin typeface="+mn-ea"/>
              </a:rPr>
              <a:t> </a:t>
            </a:r>
            <a:r>
              <a:rPr lang="ko-KR" altLang="en-US" sz="1100" dirty="0">
                <a:latin typeface="+mn-ea"/>
              </a:rPr>
              <a:t>한국도 </a:t>
            </a:r>
            <a:r>
              <a:rPr lang="ko-KR" altLang="ko-KR" sz="1100" dirty="0">
                <a:latin typeface="+mn-ea"/>
              </a:rPr>
              <a:t>최근 </a:t>
            </a:r>
            <a:r>
              <a:rPr lang="en-US" altLang="ko-KR" sz="1100" dirty="0">
                <a:latin typeface="+mn-ea"/>
              </a:rPr>
              <a:t>10</a:t>
            </a:r>
            <a:r>
              <a:rPr lang="ko-KR" altLang="ko-KR" sz="1100" dirty="0">
                <a:latin typeface="+mn-ea"/>
              </a:rPr>
              <a:t>년</a:t>
            </a:r>
            <a:r>
              <a:rPr lang="en-US" altLang="ko-KR" sz="1100" dirty="0">
                <a:latin typeface="+mn-ea"/>
              </a:rPr>
              <a:t> </a:t>
            </a:r>
            <a:r>
              <a:rPr lang="ko-KR" altLang="en-US" sz="1100" dirty="0">
                <a:latin typeface="+mn-ea"/>
              </a:rPr>
              <a:t>동안</a:t>
            </a:r>
            <a:r>
              <a:rPr lang="en-US" altLang="ko-KR" sz="1100" dirty="0">
                <a:latin typeface="+mn-ea"/>
              </a:rPr>
              <a:t> 2</a:t>
            </a:r>
            <a:r>
              <a:rPr lang="ko-KR" altLang="ko-KR" sz="1100" dirty="0">
                <a:latin typeface="+mn-ea"/>
              </a:rPr>
              <a:t>배</a:t>
            </a:r>
            <a:r>
              <a:rPr lang="en-US" altLang="ko-KR" sz="1100" dirty="0">
                <a:latin typeface="+mn-ea"/>
              </a:rPr>
              <a:t> </a:t>
            </a:r>
            <a:r>
              <a:rPr lang="ko-KR" altLang="ko-KR" sz="1100" dirty="0">
                <a:latin typeface="+mn-ea"/>
              </a:rPr>
              <a:t>이상 급격히 증가</a:t>
            </a:r>
            <a:r>
              <a:rPr lang="en-US" altLang="ko-KR" sz="1100" dirty="0">
                <a:latin typeface="+mn-ea"/>
              </a:rPr>
              <a:t>,</a:t>
            </a:r>
            <a:r>
              <a:rPr lang="ko-KR" altLang="en-US" sz="1100" dirty="0">
                <a:latin typeface="+mn-ea"/>
              </a:rPr>
              <a:t> </a:t>
            </a:r>
            <a:r>
              <a:rPr lang="ko-KR" altLang="en-US" sz="1100" b="1" dirty="0">
                <a:solidFill>
                  <a:srgbClr val="C00000"/>
                </a:solidFill>
                <a:latin typeface="+mn-ea"/>
              </a:rPr>
              <a:t>앞으로 더욱 증가 </a:t>
            </a:r>
            <a:r>
              <a:rPr lang="ko-KR" altLang="en-US" sz="1100" dirty="0">
                <a:latin typeface="+mn-ea"/>
              </a:rPr>
              <a:t>예상 </a:t>
            </a:r>
            <a:endParaRPr lang="en-US" altLang="ko-KR" sz="1100" dirty="0">
              <a:latin typeface="+mn-ea"/>
            </a:endParaRPr>
          </a:p>
        </p:txBody>
      </p:sp>
      <p:sp>
        <p:nvSpPr>
          <p:cNvPr id="28" name="모서리가 둥근 직사각형 27"/>
          <p:cNvSpPr/>
          <p:nvPr/>
        </p:nvSpPr>
        <p:spPr bwMode="auto">
          <a:xfrm>
            <a:off x="1077590" y="1957174"/>
            <a:ext cx="5387214" cy="649188"/>
          </a:xfrm>
          <a:prstGeom prst="roundRect">
            <a:avLst>
              <a:gd name="adj" fmla="val 5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fontAlgn="base">
              <a:lnSpc>
                <a:spcPct val="170000"/>
              </a:lnSpc>
              <a:spcBef>
                <a:spcPct val="0"/>
              </a:spcBef>
              <a:spcAft>
                <a:spcPct val="0"/>
              </a:spcAft>
              <a:buBlip>
                <a:blip r:embed="rId2"/>
              </a:buBlip>
            </a:pPr>
            <a:endParaRPr kumimoji="1" lang="ko-KR" altLang="en-US" sz="1500" dirty="0">
              <a:latin typeface="HY견고딕" pitchFamily="18" charset="-127"/>
              <a:ea typeface="HY견고딕" pitchFamily="18" charset="-127"/>
            </a:endParaRPr>
          </a:p>
        </p:txBody>
      </p:sp>
      <p:sp>
        <p:nvSpPr>
          <p:cNvPr id="29" name="TextBox 28"/>
          <p:cNvSpPr txBox="1"/>
          <p:nvPr/>
        </p:nvSpPr>
        <p:spPr>
          <a:xfrm>
            <a:off x="1389262" y="2115901"/>
            <a:ext cx="2860651" cy="309826"/>
          </a:xfrm>
          <a:prstGeom prst="rect">
            <a:avLst/>
          </a:prstGeom>
          <a:noFill/>
        </p:spPr>
        <p:txBody>
          <a:bodyPr wrap="none" lIns="78230" tIns="39115" rIns="78230" bIns="39115" rtlCol="0">
            <a:spAutoFit/>
          </a:bodyPr>
          <a:lstStyle/>
          <a:p>
            <a:r>
              <a:rPr lang="ko-KR" altLang="en-US" sz="1500" b="1" dirty="0">
                <a:gradFill>
                  <a:gsLst>
                    <a:gs pos="0">
                      <a:srgbClr val="FFFFFF"/>
                    </a:gs>
                    <a:gs pos="100000">
                      <a:srgbClr val="FFFFFF"/>
                    </a:gs>
                  </a:gsLst>
                  <a:lin ang="5400000" scaled="0"/>
                </a:gradFill>
                <a:latin typeface="+mn-ea"/>
              </a:rPr>
              <a:t>세계적으로 높은 피부암 발생률</a:t>
            </a:r>
          </a:p>
        </p:txBody>
      </p:sp>
      <p:sp>
        <p:nvSpPr>
          <p:cNvPr id="39" name="모서리가 둥근 직사각형 38"/>
          <p:cNvSpPr/>
          <p:nvPr/>
        </p:nvSpPr>
        <p:spPr bwMode="auto">
          <a:xfrm>
            <a:off x="1077590" y="3365402"/>
            <a:ext cx="5387214" cy="649188"/>
          </a:xfrm>
          <a:prstGeom prst="roundRect">
            <a:avLst>
              <a:gd name="adj" fmla="val 5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fontAlgn="base">
              <a:lnSpc>
                <a:spcPct val="170000"/>
              </a:lnSpc>
              <a:spcBef>
                <a:spcPct val="0"/>
              </a:spcBef>
              <a:spcAft>
                <a:spcPct val="0"/>
              </a:spcAft>
              <a:buBlip>
                <a:blip r:embed="rId2"/>
              </a:buBlip>
            </a:pPr>
            <a:endParaRPr kumimoji="1" lang="ko-KR" altLang="en-US" sz="1500" dirty="0">
              <a:latin typeface="HY견고딕" pitchFamily="18" charset="-127"/>
              <a:ea typeface="HY견고딕" pitchFamily="18" charset="-127"/>
            </a:endParaRPr>
          </a:p>
        </p:txBody>
      </p:sp>
      <p:sp>
        <p:nvSpPr>
          <p:cNvPr id="38" name="TextBox 37"/>
          <p:cNvSpPr txBox="1"/>
          <p:nvPr/>
        </p:nvSpPr>
        <p:spPr>
          <a:xfrm>
            <a:off x="1348087" y="3544493"/>
            <a:ext cx="4995851" cy="309826"/>
          </a:xfrm>
          <a:prstGeom prst="rect">
            <a:avLst/>
          </a:prstGeom>
          <a:noFill/>
        </p:spPr>
        <p:txBody>
          <a:bodyPr wrap="none" lIns="78230" tIns="39115" rIns="78230" bIns="39115" rtlCol="0">
            <a:spAutoFit/>
          </a:bodyPr>
          <a:lstStyle/>
          <a:p>
            <a:r>
              <a:rPr lang="ko-KR" altLang="en-US" sz="1500" b="1" dirty="0">
                <a:gradFill>
                  <a:gsLst>
                    <a:gs pos="0">
                      <a:srgbClr val="FFFFFF"/>
                    </a:gs>
                    <a:gs pos="100000">
                      <a:srgbClr val="FFFFFF"/>
                    </a:gs>
                  </a:gsLst>
                  <a:lin ang="5400000" scaled="0"/>
                </a:gradFill>
                <a:latin typeface="+mn-ea"/>
              </a:rPr>
              <a:t>악성 </a:t>
            </a:r>
            <a:r>
              <a:rPr lang="ko-KR" altLang="en-US" sz="1500" b="1" dirty="0" err="1">
                <a:gradFill>
                  <a:gsLst>
                    <a:gs pos="0">
                      <a:srgbClr val="FFFFFF"/>
                    </a:gs>
                    <a:gs pos="100000">
                      <a:srgbClr val="FFFFFF"/>
                    </a:gs>
                  </a:gsLst>
                  <a:lin ang="5400000" scaled="0"/>
                </a:gradFill>
                <a:latin typeface="+mn-ea"/>
              </a:rPr>
              <a:t>흑색종과</a:t>
            </a:r>
            <a:r>
              <a:rPr lang="ko-KR" altLang="en-US" sz="1500" b="1" dirty="0">
                <a:gradFill>
                  <a:gsLst>
                    <a:gs pos="0">
                      <a:srgbClr val="FFFFFF"/>
                    </a:gs>
                    <a:gs pos="100000">
                      <a:srgbClr val="FFFFFF"/>
                    </a:gs>
                  </a:gsLst>
                  <a:lin ang="5400000" scaled="0"/>
                </a:gradFill>
                <a:latin typeface="+mn-ea"/>
              </a:rPr>
              <a:t> 양성 점 조직 구별 가능 진단 방법의 부재</a:t>
            </a:r>
          </a:p>
        </p:txBody>
      </p:sp>
      <p:pic>
        <p:nvPicPr>
          <p:cNvPr id="1026" name="Picture 2" descr="http://www.kmhglobal.com/sites/default/files/SNUH1_logo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376" y="302801"/>
            <a:ext cx="11715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8251" y="539765"/>
            <a:ext cx="806956" cy="806956"/>
          </a:xfrm>
          <a:prstGeom prst="rect">
            <a:avLst/>
          </a:prstGeom>
        </p:spPr>
      </p:pic>
    </p:spTree>
    <p:extLst>
      <p:ext uri="{BB962C8B-B14F-4D97-AF65-F5344CB8AC3E}">
        <p14:creationId xmlns:p14="http://schemas.microsoft.com/office/powerpoint/2010/main" val="1103794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nature.com/full/nature-assets/nmeth/journal/v12/n9/images/nmeth.3479-S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1643063"/>
            <a:ext cx="9010650" cy="3571875"/>
          </a:xfrm>
          <a:prstGeom prst="rect">
            <a:avLst/>
          </a:prstGeom>
          <a:noFill/>
          <a:extLst>
            <a:ext uri="{909E8E84-426E-40DD-AFC4-6F175D3DCCD1}">
              <a14:hiddenFill xmlns:a14="http://schemas.microsoft.com/office/drawing/2010/main">
                <a:solidFill>
                  <a:srgbClr val="FFFFFF"/>
                </a:solidFill>
              </a14:hiddenFill>
            </a:ext>
          </a:extLst>
        </p:spPr>
      </p:pic>
      <p:sp>
        <p:nvSpPr>
          <p:cNvPr id="5" name="제목 1"/>
          <p:cNvSpPr>
            <a:spLocks noGrp="1"/>
          </p:cNvSpPr>
          <p:nvPr>
            <p:ph type="title"/>
          </p:nvPr>
        </p:nvSpPr>
        <p:spPr>
          <a:xfrm>
            <a:off x="355902" y="546957"/>
            <a:ext cx="6495901" cy="341632"/>
          </a:xfrm>
          <a:noFill/>
        </p:spPr>
        <p:txBody>
          <a:bodyPr wrap="square" rtlCol="0">
            <a:spAutoFit/>
          </a:bodyPr>
          <a:lstStyle/>
          <a:p>
            <a:r>
              <a:rPr lang="en-US" altLang="ko-KR" sz="1800" b="1" dirty="0">
                <a:latin typeface="Calibri" panose="020F0502020204030204" pitchFamily="34" charset="0"/>
                <a:ea typeface="+mn-ea"/>
                <a:cs typeface="+mn-cs"/>
              </a:rPr>
              <a:t>AFM force-distance curve mapping</a:t>
            </a:r>
            <a:endParaRPr lang="ko-KR" altLang="en-US" sz="1800" b="1" dirty="0">
              <a:latin typeface="Calibri" panose="020F0502020204030204" pitchFamily="34" charset="0"/>
              <a:ea typeface="+mn-ea"/>
              <a:cs typeface="+mn-cs"/>
            </a:endParaRPr>
          </a:p>
        </p:txBody>
      </p:sp>
    </p:spTree>
    <p:extLst>
      <p:ext uri="{BB962C8B-B14F-4D97-AF65-F5344CB8AC3E}">
        <p14:creationId xmlns:p14="http://schemas.microsoft.com/office/powerpoint/2010/main" val="458148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332181" y="494742"/>
            <a:ext cx="8271778" cy="341632"/>
          </a:xfrm>
          <a:noFill/>
        </p:spPr>
        <p:txBody>
          <a:bodyPr wrap="square" rtlCol="0">
            <a:spAutoFit/>
          </a:bodyPr>
          <a:lstStyle/>
          <a:p>
            <a:r>
              <a:rPr lang="ko-KR" altLang="en-US" sz="1800" b="1" dirty="0">
                <a:latin typeface="Calibri" panose="020F0502020204030204" pitchFamily="34" charset="0"/>
                <a:ea typeface="+mn-ea"/>
                <a:cs typeface="+mn-cs"/>
              </a:rPr>
              <a:t>선행연구결과 </a:t>
            </a:r>
            <a:r>
              <a:rPr lang="en-US" altLang="ko-KR" sz="1800" b="1" dirty="0">
                <a:latin typeface="Calibri" panose="020F0502020204030204" pitchFamily="34" charset="0"/>
                <a:ea typeface="+mn-ea"/>
                <a:cs typeface="+mn-cs"/>
              </a:rPr>
              <a:t>– </a:t>
            </a:r>
            <a:r>
              <a:rPr lang="ko-KR" altLang="en-US" sz="1800" b="1" dirty="0">
                <a:latin typeface="Calibri" panose="020F0502020204030204" pitchFamily="34" charset="0"/>
                <a:ea typeface="+mn-ea"/>
                <a:cs typeface="+mn-cs"/>
              </a:rPr>
              <a:t>악성 </a:t>
            </a:r>
            <a:r>
              <a:rPr lang="ko-KR" altLang="en-US" sz="1800" b="1" dirty="0" err="1">
                <a:latin typeface="Calibri" panose="020F0502020204030204" pitchFamily="34" charset="0"/>
                <a:ea typeface="+mn-ea"/>
                <a:cs typeface="+mn-cs"/>
              </a:rPr>
              <a:t>흑색종</a:t>
            </a:r>
            <a:r>
              <a:rPr lang="ko-KR" altLang="en-US" sz="1800" b="1" dirty="0">
                <a:latin typeface="Calibri" panose="020F0502020204030204" pitchFamily="34" charset="0"/>
                <a:ea typeface="+mn-ea"/>
                <a:cs typeface="+mn-cs"/>
              </a:rPr>
              <a:t> 조직 염색 표본 시료 준비 및 병리학적 진단</a:t>
            </a:r>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75327"/>
            <a:ext cx="4568571" cy="3968868"/>
          </a:xfrm>
          <a:prstGeom prst="rect">
            <a:avLst/>
          </a:prstGeom>
        </p:spPr>
      </p:pic>
      <p:sp>
        <p:nvSpPr>
          <p:cNvPr id="2" name="직사각형 1"/>
          <p:cNvSpPr/>
          <p:nvPr/>
        </p:nvSpPr>
        <p:spPr>
          <a:xfrm>
            <a:off x="153449" y="5444196"/>
            <a:ext cx="4568571" cy="507831"/>
          </a:xfrm>
          <a:prstGeom prst="rect">
            <a:avLst/>
          </a:prstGeom>
        </p:spPr>
        <p:txBody>
          <a:bodyPr wrap="square">
            <a:spAutoFit/>
          </a:bodyPr>
          <a:lstStyle/>
          <a:p>
            <a:pPr latinLnBrk="0">
              <a:lnSpc>
                <a:spcPct val="150000"/>
              </a:lnSpc>
            </a:pPr>
            <a:r>
              <a:rPr lang="en-GB" altLang="ko-KR" sz="900" b="1" kern="100" dirty="0">
                <a:latin typeface="Arial" panose="020B0604020202020204" pitchFamily="34" charset="0"/>
                <a:cs typeface="Times New Roman" panose="02020603050405020304" pitchFamily="18" charset="0"/>
              </a:rPr>
              <a:t>(a) </a:t>
            </a:r>
            <a:r>
              <a:rPr lang="ko-KR" altLang="en-US" sz="900" b="1" dirty="0">
                <a:latin typeface="Calibri" panose="020F0502020204030204" pitchFamily="34" charset="0"/>
              </a:rPr>
              <a:t>조직 염색 표본 준비 과정 </a:t>
            </a:r>
            <a:r>
              <a:rPr lang="en-GB" altLang="ko-KR" sz="900" b="1" kern="100" dirty="0">
                <a:latin typeface="Arial" panose="020B0604020202020204" pitchFamily="34" charset="0"/>
                <a:cs typeface="Times New Roman" panose="02020603050405020304" pitchFamily="18" charset="0"/>
              </a:rPr>
              <a:t>(b) </a:t>
            </a:r>
            <a:r>
              <a:rPr lang="ko-KR" altLang="en-US" sz="900" b="1" kern="100" dirty="0">
                <a:latin typeface="Arial" panose="020B0604020202020204" pitchFamily="34" charset="0"/>
                <a:cs typeface="Times New Roman" panose="02020603050405020304" pitchFamily="18" charset="0"/>
              </a:rPr>
              <a:t>정상 조직 염색 표본</a:t>
            </a:r>
            <a:r>
              <a:rPr lang="en-GB" altLang="ko-KR" sz="900" b="1" kern="100" dirty="0">
                <a:latin typeface="Arial" panose="020B0604020202020204" pitchFamily="34" charset="0"/>
                <a:cs typeface="Times New Roman" panose="02020603050405020304" pitchFamily="18" charset="0"/>
              </a:rPr>
              <a:t>, (c) </a:t>
            </a:r>
            <a:r>
              <a:rPr lang="ko-KR" altLang="en-US" sz="900" b="1" kern="100" dirty="0">
                <a:latin typeface="Arial" panose="020B0604020202020204" pitchFamily="34" charset="0"/>
                <a:cs typeface="Times New Roman" panose="02020603050405020304" pitchFamily="18" charset="0"/>
              </a:rPr>
              <a:t>양성 </a:t>
            </a:r>
            <a:r>
              <a:rPr lang="ko-KR" altLang="en-US" sz="900" b="1" kern="100" dirty="0" err="1">
                <a:latin typeface="Arial" panose="020B0604020202020204" pitchFamily="34" charset="0"/>
                <a:cs typeface="Times New Roman" panose="02020603050405020304" pitchFamily="18" charset="0"/>
              </a:rPr>
              <a:t>점조직</a:t>
            </a:r>
            <a:r>
              <a:rPr lang="ko-KR" altLang="en-US" sz="900" b="1" kern="100" dirty="0">
                <a:latin typeface="Arial" panose="020B0604020202020204" pitchFamily="34" charset="0"/>
                <a:cs typeface="Times New Roman" panose="02020603050405020304" pitchFamily="18" charset="0"/>
              </a:rPr>
              <a:t> 염색 표본</a:t>
            </a:r>
            <a:r>
              <a:rPr lang="en-GB" altLang="ko-KR" sz="900" b="1" kern="100" dirty="0">
                <a:latin typeface="Arial" panose="020B0604020202020204" pitchFamily="34" charset="0"/>
                <a:cs typeface="Times New Roman" panose="02020603050405020304" pitchFamily="18" charset="0"/>
              </a:rPr>
              <a:t>, and (d) </a:t>
            </a:r>
            <a:r>
              <a:rPr lang="ko-KR" altLang="en-US" sz="900" b="1" kern="100" dirty="0">
                <a:latin typeface="Arial" panose="020B0604020202020204" pitchFamily="34" charset="0"/>
                <a:cs typeface="Times New Roman" panose="02020603050405020304" pitchFamily="18" charset="0"/>
              </a:rPr>
              <a:t>양성 악성 </a:t>
            </a:r>
            <a:r>
              <a:rPr lang="ko-KR" altLang="en-US" sz="900" b="1" kern="100" dirty="0" err="1">
                <a:latin typeface="Arial" panose="020B0604020202020204" pitchFamily="34" charset="0"/>
                <a:cs typeface="Times New Roman" panose="02020603050405020304" pitchFamily="18" charset="0"/>
              </a:rPr>
              <a:t>흑색종</a:t>
            </a:r>
            <a:r>
              <a:rPr lang="ko-KR" altLang="en-US" sz="900" b="1" kern="100" dirty="0">
                <a:latin typeface="Arial" panose="020B0604020202020204" pitchFamily="34" charset="0"/>
                <a:cs typeface="Times New Roman" panose="02020603050405020304" pitchFamily="18" charset="0"/>
              </a:rPr>
              <a:t> 조직 염색 표본의 현미경 이미지</a:t>
            </a:r>
            <a:r>
              <a:rPr lang="en-GB" altLang="ko-KR" sz="900" b="1" kern="100" dirty="0">
                <a:latin typeface="Arial" panose="020B0604020202020204" pitchFamily="34" charset="0"/>
                <a:cs typeface="Times New Roman" panose="02020603050405020304" pitchFamily="18" charset="0"/>
              </a:rPr>
              <a:t>.</a:t>
            </a:r>
            <a:endParaRPr lang="ko-KR" altLang="ko-KR" sz="788" kern="100" dirty="0">
              <a:latin typeface="맑은 고딕" panose="020B0503020000020004" pitchFamily="50" charset="-127"/>
              <a:cs typeface="Times New Roman" panose="02020603050405020304" pitchFamily="18" charset="0"/>
            </a:endParaRPr>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2019" y="1992697"/>
            <a:ext cx="4346333" cy="3451499"/>
          </a:xfrm>
          <a:prstGeom prst="rect">
            <a:avLst/>
          </a:prstGeom>
        </p:spPr>
      </p:pic>
      <p:sp>
        <p:nvSpPr>
          <p:cNvPr id="8" name="제목 1"/>
          <p:cNvSpPr txBox="1">
            <a:spLocks/>
          </p:cNvSpPr>
          <p:nvPr/>
        </p:nvSpPr>
        <p:spPr>
          <a:xfrm>
            <a:off x="4668719" y="1671755"/>
            <a:ext cx="5010146" cy="235449"/>
          </a:xfrm>
          <a:prstGeom prst="rect">
            <a:avLst/>
          </a:prstGeom>
          <a:noFill/>
        </p:spPr>
        <p:txBody>
          <a:bodyPr vert="horz" wrap="square" lIns="68580" tIns="34290" rIns="68580" bIns="34290" rtlCol="0" anchor="ctr">
            <a:sp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1200" b="1" dirty="0">
                <a:latin typeface="Calibri" panose="020F0502020204030204" pitchFamily="34" charset="0"/>
                <a:ea typeface="+mn-ea"/>
                <a:cs typeface="+mn-cs"/>
              </a:rPr>
              <a:t>총 </a:t>
            </a:r>
            <a:r>
              <a:rPr lang="en-US" altLang="ko-KR" sz="1200" b="1" dirty="0">
                <a:latin typeface="Calibri" panose="020F0502020204030204" pitchFamily="34" charset="0"/>
                <a:ea typeface="+mn-ea"/>
                <a:cs typeface="+mn-cs"/>
              </a:rPr>
              <a:t>33 </a:t>
            </a:r>
            <a:r>
              <a:rPr lang="ko-KR" altLang="en-US" sz="1200" b="1" dirty="0">
                <a:latin typeface="Calibri" panose="020F0502020204030204" pitchFamily="34" charset="0"/>
                <a:ea typeface="+mn-ea"/>
                <a:cs typeface="+mn-cs"/>
              </a:rPr>
              <a:t>케이스</a:t>
            </a:r>
            <a:r>
              <a:rPr lang="en-US" altLang="ko-KR" sz="1200" b="1" dirty="0">
                <a:latin typeface="Calibri" panose="020F0502020204030204" pitchFamily="34" charset="0"/>
                <a:ea typeface="+mn-ea"/>
                <a:cs typeface="+mn-cs"/>
                <a:sym typeface="Wingdings" panose="05000000000000000000" pitchFamily="2" charset="2"/>
              </a:rPr>
              <a:t></a:t>
            </a:r>
            <a:r>
              <a:rPr lang="en-US" altLang="ko-KR" sz="1200" b="1" dirty="0">
                <a:latin typeface="Calibri" panose="020F0502020204030204" pitchFamily="34" charset="0"/>
                <a:ea typeface="+mn-ea"/>
                <a:cs typeface="+mn-cs"/>
              </a:rPr>
              <a:t> </a:t>
            </a:r>
            <a:r>
              <a:rPr lang="ko-KR" altLang="en-US" sz="1200" b="1" dirty="0">
                <a:latin typeface="Calibri" panose="020F0502020204030204" pitchFamily="34" charset="0"/>
                <a:ea typeface="+mn-ea"/>
                <a:cs typeface="+mn-cs"/>
              </a:rPr>
              <a:t>정상</a:t>
            </a:r>
            <a:r>
              <a:rPr lang="en-US" altLang="ko-KR" sz="1200" b="1" dirty="0">
                <a:latin typeface="Calibri" panose="020F0502020204030204" pitchFamily="34" charset="0"/>
                <a:ea typeface="+mn-ea"/>
                <a:cs typeface="+mn-cs"/>
              </a:rPr>
              <a:t>: 7, </a:t>
            </a:r>
            <a:r>
              <a:rPr lang="ko-KR" altLang="en-US" sz="1200" b="1" dirty="0">
                <a:latin typeface="Calibri" panose="020F0502020204030204" pitchFamily="34" charset="0"/>
                <a:ea typeface="+mn-ea"/>
                <a:cs typeface="+mn-cs"/>
              </a:rPr>
              <a:t>양성 점</a:t>
            </a:r>
            <a:r>
              <a:rPr lang="en-US" altLang="ko-KR" sz="1200" b="1" dirty="0">
                <a:latin typeface="Calibri" panose="020F0502020204030204" pitchFamily="34" charset="0"/>
                <a:ea typeface="+mn-ea"/>
                <a:cs typeface="+mn-cs"/>
              </a:rPr>
              <a:t>:13, </a:t>
            </a:r>
            <a:r>
              <a:rPr lang="ko-KR" altLang="en-US" sz="1200" b="1" dirty="0" err="1">
                <a:latin typeface="Calibri" panose="020F0502020204030204" pitchFamily="34" charset="0"/>
                <a:ea typeface="+mn-ea"/>
                <a:cs typeface="+mn-cs"/>
              </a:rPr>
              <a:t>악성흑색종</a:t>
            </a:r>
            <a:r>
              <a:rPr lang="en-US" altLang="ko-KR" sz="1200" b="1" dirty="0">
                <a:latin typeface="Calibri" panose="020F0502020204030204" pitchFamily="34" charset="0"/>
                <a:ea typeface="+mn-ea"/>
                <a:cs typeface="+mn-cs"/>
              </a:rPr>
              <a:t>:13</a:t>
            </a:r>
            <a:endParaRPr lang="ko-KR" altLang="en-US" sz="1200" b="1" dirty="0">
              <a:latin typeface="Calibri" panose="020F0502020204030204" pitchFamily="34" charset="0"/>
              <a:ea typeface="+mn-ea"/>
              <a:cs typeface="+mn-cs"/>
            </a:endParaRPr>
          </a:p>
        </p:txBody>
      </p:sp>
    </p:spTree>
    <p:extLst>
      <p:ext uri="{BB962C8B-B14F-4D97-AF65-F5344CB8AC3E}">
        <p14:creationId xmlns:p14="http://schemas.microsoft.com/office/powerpoint/2010/main" val="1647323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483183" y="483403"/>
            <a:ext cx="8271778" cy="341632"/>
          </a:xfrm>
          <a:noFill/>
        </p:spPr>
        <p:txBody>
          <a:bodyPr wrap="square" rtlCol="0">
            <a:spAutoFit/>
          </a:bodyPr>
          <a:lstStyle/>
          <a:p>
            <a:r>
              <a:rPr lang="ko-KR" altLang="en-US" sz="1800" b="1" dirty="0">
                <a:latin typeface="Calibri" panose="020F0502020204030204" pitchFamily="34" charset="0"/>
                <a:ea typeface="+mn-ea"/>
                <a:cs typeface="+mn-cs"/>
              </a:rPr>
              <a:t>악성 </a:t>
            </a:r>
            <a:r>
              <a:rPr lang="ko-KR" altLang="en-US" sz="1800" b="1" dirty="0" err="1">
                <a:latin typeface="Calibri" panose="020F0502020204030204" pitchFamily="34" charset="0"/>
                <a:ea typeface="+mn-ea"/>
                <a:cs typeface="+mn-cs"/>
              </a:rPr>
              <a:t>흑색종</a:t>
            </a:r>
            <a:r>
              <a:rPr lang="ko-KR" altLang="en-US" sz="1800" b="1" dirty="0">
                <a:latin typeface="Calibri" panose="020F0502020204030204" pitchFamily="34" charset="0"/>
                <a:ea typeface="+mn-ea"/>
                <a:cs typeface="+mn-cs"/>
              </a:rPr>
              <a:t> 조직 염색 표본 시료 </a:t>
            </a:r>
            <a:r>
              <a:rPr lang="en-US" altLang="ko-KR" sz="1800" b="1" dirty="0">
                <a:latin typeface="Calibri" panose="020F0502020204030204" pitchFamily="34" charset="0"/>
                <a:ea typeface="+mn-ea"/>
                <a:cs typeface="+mn-cs"/>
              </a:rPr>
              <a:t>AFM </a:t>
            </a:r>
            <a:r>
              <a:rPr lang="ko-KR" altLang="en-US" sz="1800" b="1" dirty="0">
                <a:latin typeface="Calibri" panose="020F0502020204030204" pitchFamily="34" charset="0"/>
                <a:ea typeface="+mn-ea"/>
                <a:cs typeface="+mn-cs"/>
              </a:rPr>
              <a:t>이미지 분석 결과</a:t>
            </a:r>
          </a:p>
        </p:txBody>
      </p:sp>
      <p:pic>
        <p:nvPicPr>
          <p:cNvPr id="6" name="그림 5"/>
          <p:cNvPicPr>
            <a:picLocks noChangeAspect="1"/>
          </p:cNvPicPr>
          <p:nvPr/>
        </p:nvPicPr>
        <p:blipFill rotWithShape="1">
          <a:blip r:embed="rId2" cstate="print">
            <a:extLst>
              <a:ext uri="{28A0092B-C50C-407E-A947-70E740481C1C}">
                <a14:useLocalDpi xmlns:a14="http://schemas.microsoft.com/office/drawing/2010/main" val="0"/>
              </a:ext>
            </a:extLst>
          </a:blip>
          <a:srcRect t="69579"/>
          <a:stretch/>
        </p:blipFill>
        <p:spPr>
          <a:xfrm>
            <a:off x="236085" y="4636294"/>
            <a:ext cx="3639312" cy="1283045"/>
          </a:xfrm>
          <a:prstGeom prst="rect">
            <a:avLst/>
          </a:prstGeom>
        </p:spPr>
      </p:pic>
      <p:sp>
        <p:nvSpPr>
          <p:cNvPr id="2" name="직사각형 1"/>
          <p:cNvSpPr/>
          <p:nvPr/>
        </p:nvSpPr>
        <p:spPr>
          <a:xfrm>
            <a:off x="3736181" y="1437612"/>
            <a:ext cx="5215710" cy="923330"/>
          </a:xfrm>
          <a:prstGeom prst="rect">
            <a:avLst/>
          </a:prstGeom>
        </p:spPr>
        <p:txBody>
          <a:bodyPr wrap="square">
            <a:spAutoFit/>
          </a:bodyPr>
          <a:lstStyle/>
          <a:p>
            <a:pPr algn="just" latinLnBrk="0">
              <a:lnSpc>
                <a:spcPct val="150000"/>
              </a:lnSpc>
            </a:pPr>
            <a:r>
              <a:rPr lang="en-GB" altLang="ko-KR" sz="900" kern="100" dirty="0">
                <a:latin typeface="Arial" panose="020B0604020202020204" pitchFamily="34" charset="0"/>
                <a:cs typeface="Times New Roman" panose="02020603050405020304" pitchFamily="18" charset="0"/>
              </a:rPr>
              <a:t>(</a:t>
            </a:r>
            <a:r>
              <a:rPr lang="en-GB" altLang="ko-KR" sz="900" b="1" kern="100" dirty="0">
                <a:latin typeface="Arial" panose="020B0604020202020204" pitchFamily="34" charset="0"/>
                <a:cs typeface="Times New Roman" panose="02020603050405020304" pitchFamily="18" charset="0"/>
              </a:rPr>
              <a:t>a</a:t>
            </a:r>
            <a:r>
              <a:rPr lang="en-GB" altLang="ko-KR" sz="900" kern="100" dirty="0">
                <a:latin typeface="Arial" panose="020B0604020202020204" pitchFamily="34" charset="0"/>
                <a:cs typeface="Times New Roman" panose="02020603050405020304" pitchFamily="18" charset="0"/>
              </a:rPr>
              <a:t>) </a:t>
            </a:r>
            <a:r>
              <a:rPr lang="ko-KR" altLang="en-US" sz="900" kern="100" dirty="0">
                <a:latin typeface="Arial" panose="020B0604020202020204" pitchFamily="34" charset="0"/>
                <a:cs typeface="Times New Roman" panose="02020603050405020304" pitchFamily="18" charset="0"/>
              </a:rPr>
              <a:t>정상</a:t>
            </a:r>
            <a:r>
              <a:rPr lang="en-GB" altLang="ko-KR" sz="900" kern="100" dirty="0">
                <a:latin typeface="Arial" panose="020B0604020202020204" pitchFamily="34" charset="0"/>
                <a:cs typeface="Times New Roman" panose="02020603050405020304" pitchFamily="18" charset="0"/>
              </a:rPr>
              <a:t>, (</a:t>
            </a:r>
            <a:r>
              <a:rPr lang="en-GB" altLang="ko-KR" sz="900" b="1" kern="100" dirty="0">
                <a:latin typeface="Arial" panose="020B0604020202020204" pitchFamily="34" charset="0"/>
                <a:cs typeface="Times New Roman" panose="02020603050405020304" pitchFamily="18" charset="0"/>
              </a:rPr>
              <a:t>b</a:t>
            </a:r>
            <a:r>
              <a:rPr lang="en-GB" altLang="ko-KR" sz="900" kern="100" dirty="0">
                <a:latin typeface="Arial" panose="020B0604020202020204" pitchFamily="34" charset="0"/>
                <a:cs typeface="Times New Roman" panose="02020603050405020304" pitchFamily="18" charset="0"/>
              </a:rPr>
              <a:t>) </a:t>
            </a:r>
            <a:r>
              <a:rPr lang="ko-KR" altLang="en-US" sz="900" kern="100" dirty="0">
                <a:latin typeface="Arial" panose="020B0604020202020204" pitchFamily="34" charset="0"/>
                <a:cs typeface="Times New Roman" panose="02020603050405020304" pitchFamily="18" charset="0"/>
              </a:rPr>
              <a:t>양성 점 조직</a:t>
            </a:r>
            <a:r>
              <a:rPr lang="en-GB" altLang="ko-KR" sz="900" kern="100" dirty="0">
                <a:latin typeface="Arial" panose="020B0604020202020204" pitchFamily="34" charset="0"/>
                <a:cs typeface="Times New Roman" panose="02020603050405020304" pitchFamily="18" charset="0"/>
              </a:rPr>
              <a:t> and (</a:t>
            </a:r>
            <a:r>
              <a:rPr lang="en-GB" altLang="ko-KR" sz="900" b="1" kern="100" dirty="0">
                <a:latin typeface="Arial" panose="020B0604020202020204" pitchFamily="34" charset="0"/>
                <a:cs typeface="Times New Roman" panose="02020603050405020304" pitchFamily="18" charset="0"/>
              </a:rPr>
              <a:t>c</a:t>
            </a:r>
            <a:r>
              <a:rPr lang="en-GB" altLang="ko-KR" sz="900" kern="100" dirty="0">
                <a:latin typeface="Arial" panose="020B0604020202020204" pitchFamily="34" charset="0"/>
                <a:cs typeface="Times New Roman" panose="02020603050405020304" pitchFamily="18" charset="0"/>
              </a:rPr>
              <a:t>) </a:t>
            </a:r>
            <a:r>
              <a:rPr lang="ko-KR" altLang="en-US" sz="900" kern="100" dirty="0">
                <a:latin typeface="Arial" panose="020B0604020202020204" pitchFamily="34" charset="0"/>
                <a:cs typeface="Times New Roman" panose="02020603050405020304" pitchFamily="18" charset="0"/>
              </a:rPr>
              <a:t>악성 </a:t>
            </a:r>
            <a:r>
              <a:rPr lang="ko-KR" altLang="en-US" sz="900" kern="100" dirty="0" err="1">
                <a:latin typeface="Arial" panose="020B0604020202020204" pitchFamily="34" charset="0"/>
                <a:cs typeface="Times New Roman" panose="02020603050405020304" pitchFamily="18" charset="0"/>
              </a:rPr>
              <a:t>흑색종</a:t>
            </a:r>
            <a:r>
              <a:rPr lang="ko-KR" altLang="en-US" sz="900" kern="100" dirty="0">
                <a:latin typeface="Arial" panose="020B0604020202020204" pitchFamily="34" charset="0"/>
                <a:cs typeface="Times New Roman" panose="02020603050405020304" pitchFamily="18" charset="0"/>
              </a:rPr>
              <a:t> 조직의 </a:t>
            </a:r>
            <a:r>
              <a:rPr lang="en-US" altLang="ko-KR" sz="900" kern="100" dirty="0">
                <a:latin typeface="Arial" panose="020B0604020202020204" pitchFamily="34" charset="0"/>
                <a:cs typeface="Times New Roman" panose="02020603050405020304" pitchFamily="18" charset="0"/>
              </a:rPr>
              <a:t>AFM </a:t>
            </a:r>
            <a:r>
              <a:rPr lang="ko-KR" altLang="en-US" sz="900" kern="100" dirty="0">
                <a:latin typeface="Arial" panose="020B0604020202020204" pitchFamily="34" charset="0"/>
                <a:cs typeface="Times New Roman" panose="02020603050405020304" pitchFamily="18" charset="0"/>
              </a:rPr>
              <a:t>이미지</a:t>
            </a:r>
            <a:r>
              <a:rPr lang="en-GB" altLang="ko-KR" sz="900" kern="100" dirty="0">
                <a:latin typeface="Arial" panose="020B0604020202020204" pitchFamily="34" charset="0"/>
                <a:cs typeface="Times New Roman" panose="02020603050405020304" pitchFamily="18" charset="0"/>
              </a:rPr>
              <a:t>. </a:t>
            </a:r>
          </a:p>
          <a:p>
            <a:pPr algn="just" latinLnBrk="0">
              <a:lnSpc>
                <a:spcPct val="150000"/>
              </a:lnSpc>
            </a:pPr>
            <a:r>
              <a:rPr lang="en-GB" altLang="ko-KR" sz="900" b="1" kern="100" dirty="0">
                <a:latin typeface="Arial" panose="020B0604020202020204" pitchFamily="34" charset="0"/>
                <a:cs typeface="Times New Roman" panose="02020603050405020304" pitchFamily="18" charset="0"/>
              </a:rPr>
              <a:t>(d)</a:t>
            </a:r>
            <a:r>
              <a:rPr lang="en-GB" altLang="ko-KR" sz="900" kern="100" dirty="0">
                <a:latin typeface="Arial" panose="020B0604020202020204" pitchFamily="34" charset="0"/>
                <a:cs typeface="Times New Roman" panose="02020603050405020304" pitchFamily="18" charset="0"/>
              </a:rPr>
              <a:t> AFM </a:t>
            </a:r>
            <a:r>
              <a:rPr lang="ko-KR" altLang="en-US" sz="900" kern="100" dirty="0">
                <a:latin typeface="Arial" panose="020B0604020202020204" pitchFamily="34" charset="0"/>
                <a:cs typeface="Times New Roman" panose="02020603050405020304" pitchFamily="18" charset="0"/>
              </a:rPr>
              <a:t>이미지를 통한 조직의 표면 분포도</a:t>
            </a:r>
            <a:r>
              <a:rPr lang="en-US" altLang="ko-KR" sz="900" kern="100" dirty="0">
                <a:latin typeface="Arial" panose="020B0604020202020204" pitchFamily="34" charset="0"/>
                <a:cs typeface="Times New Roman" panose="02020603050405020304" pitchFamily="18" charset="0"/>
              </a:rPr>
              <a:t>;</a:t>
            </a:r>
            <a:r>
              <a:rPr lang="ko-KR" altLang="en-US" sz="900" kern="100" dirty="0">
                <a:latin typeface="Arial" panose="020B0604020202020204" pitchFamily="34" charset="0"/>
                <a:cs typeface="Times New Roman" panose="02020603050405020304" pitchFamily="18" charset="0"/>
              </a:rPr>
              <a:t> 정상</a:t>
            </a:r>
            <a:r>
              <a:rPr lang="en-GB" altLang="ko-KR" sz="900" kern="100" dirty="0">
                <a:latin typeface="Arial" panose="020B0604020202020204" pitchFamily="34" charset="0"/>
                <a:cs typeface="Times New Roman" panose="02020603050405020304" pitchFamily="18" charset="0"/>
              </a:rPr>
              <a:t> (solid black line), </a:t>
            </a:r>
            <a:r>
              <a:rPr lang="ko-KR" altLang="en-US" sz="900" kern="100" dirty="0">
                <a:latin typeface="Arial" panose="020B0604020202020204" pitchFamily="34" charset="0"/>
                <a:cs typeface="Times New Roman" panose="02020603050405020304" pitchFamily="18" charset="0"/>
              </a:rPr>
              <a:t>양성 점 조직</a:t>
            </a:r>
            <a:r>
              <a:rPr lang="en-GB" altLang="ko-KR" sz="900" kern="100" dirty="0">
                <a:latin typeface="Arial" panose="020B0604020202020204" pitchFamily="34" charset="0"/>
                <a:cs typeface="Times New Roman" panose="02020603050405020304" pitchFamily="18" charset="0"/>
              </a:rPr>
              <a:t> (solid red line), </a:t>
            </a:r>
            <a:br>
              <a:rPr lang="en-GB" altLang="ko-KR" sz="900" kern="100" dirty="0">
                <a:latin typeface="Arial" panose="020B0604020202020204" pitchFamily="34" charset="0"/>
                <a:cs typeface="Times New Roman" panose="02020603050405020304" pitchFamily="18" charset="0"/>
              </a:rPr>
            </a:br>
            <a:r>
              <a:rPr lang="en-GB" altLang="ko-KR" sz="900" kern="100" dirty="0">
                <a:latin typeface="Arial" panose="020B0604020202020204" pitchFamily="34" charset="0"/>
                <a:cs typeface="Times New Roman" panose="02020603050405020304" pitchFamily="18" charset="0"/>
              </a:rPr>
              <a:t>     </a:t>
            </a:r>
            <a:r>
              <a:rPr lang="ko-KR" altLang="en-US" sz="900" kern="100" dirty="0">
                <a:latin typeface="Arial" panose="020B0604020202020204" pitchFamily="34" charset="0"/>
                <a:cs typeface="Times New Roman" panose="02020603050405020304" pitchFamily="18" charset="0"/>
              </a:rPr>
              <a:t>악성 </a:t>
            </a:r>
            <a:r>
              <a:rPr lang="ko-KR" altLang="en-US" sz="900" kern="100" dirty="0" err="1">
                <a:latin typeface="Arial" panose="020B0604020202020204" pitchFamily="34" charset="0"/>
                <a:cs typeface="Times New Roman" panose="02020603050405020304" pitchFamily="18" charset="0"/>
              </a:rPr>
              <a:t>흑색종</a:t>
            </a:r>
            <a:r>
              <a:rPr lang="ko-KR" altLang="en-US" sz="900" kern="100" dirty="0">
                <a:latin typeface="Arial" panose="020B0604020202020204" pitchFamily="34" charset="0"/>
                <a:cs typeface="Times New Roman" panose="02020603050405020304" pitchFamily="18" charset="0"/>
              </a:rPr>
              <a:t> 조직</a:t>
            </a:r>
            <a:r>
              <a:rPr lang="en-GB" altLang="ko-KR" sz="900" kern="100" dirty="0">
                <a:latin typeface="Arial" panose="020B0604020202020204" pitchFamily="34" charset="0"/>
                <a:cs typeface="Times New Roman" panose="02020603050405020304" pitchFamily="18" charset="0"/>
              </a:rPr>
              <a:t> (solid blue line). </a:t>
            </a:r>
          </a:p>
          <a:p>
            <a:pPr algn="just" latinLnBrk="0">
              <a:lnSpc>
                <a:spcPct val="150000"/>
              </a:lnSpc>
            </a:pPr>
            <a:r>
              <a:rPr lang="en-GB" altLang="ko-KR" sz="900" kern="100" dirty="0">
                <a:latin typeface="Arial" panose="020B0604020202020204" pitchFamily="34" charset="0"/>
                <a:cs typeface="Times New Roman" panose="02020603050405020304" pitchFamily="18" charset="0"/>
              </a:rPr>
              <a:t>(</a:t>
            </a:r>
            <a:r>
              <a:rPr lang="en-GB" altLang="ko-KR" sz="900" b="1" kern="100" dirty="0">
                <a:latin typeface="Arial" panose="020B0604020202020204" pitchFamily="34" charset="0"/>
                <a:cs typeface="Times New Roman" panose="02020603050405020304" pitchFamily="18" charset="0"/>
              </a:rPr>
              <a:t>e</a:t>
            </a:r>
            <a:r>
              <a:rPr lang="en-GB" altLang="ko-KR" sz="900" kern="100" dirty="0">
                <a:latin typeface="Arial" panose="020B0604020202020204" pitchFamily="34" charset="0"/>
                <a:cs typeface="Times New Roman" panose="02020603050405020304" pitchFamily="18" charset="0"/>
              </a:rPr>
              <a:t>) AFM </a:t>
            </a:r>
            <a:r>
              <a:rPr lang="ko-KR" altLang="en-US" sz="900" kern="100" dirty="0">
                <a:latin typeface="Arial" panose="020B0604020202020204" pitchFamily="34" charset="0"/>
                <a:cs typeface="Times New Roman" panose="02020603050405020304" pitchFamily="18" charset="0"/>
              </a:rPr>
              <a:t>이미지 분석을 통한 평균 표면 거칠기 </a:t>
            </a:r>
            <a:r>
              <a:rPr lang="en-GB" altLang="ko-KR" sz="900" kern="100" dirty="0">
                <a:latin typeface="Arial" panose="020B0604020202020204" pitchFamily="34" charset="0"/>
                <a:cs typeface="Times New Roman" panose="02020603050405020304" pitchFamily="18" charset="0"/>
              </a:rPr>
              <a:t>(</a:t>
            </a:r>
            <a:r>
              <a:rPr lang="en-GB" altLang="ko-KR" sz="900" i="1" kern="100" dirty="0" err="1">
                <a:latin typeface="Arial" panose="020B0604020202020204" pitchFamily="34" charset="0"/>
                <a:cs typeface="Times New Roman" panose="02020603050405020304" pitchFamily="18" charset="0"/>
              </a:rPr>
              <a:t>S</a:t>
            </a:r>
            <a:r>
              <a:rPr lang="en-GB" altLang="ko-KR" sz="900" i="1" kern="100" baseline="-25000" dirty="0" err="1">
                <a:latin typeface="Arial" panose="020B0604020202020204" pitchFamily="34" charset="0"/>
                <a:cs typeface="Times New Roman" panose="02020603050405020304" pitchFamily="18" charset="0"/>
              </a:rPr>
              <a:t>q</a:t>
            </a:r>
            <a:r>
              <a:rPr lang="en-GB" altLang="ko-KR" sz="900" kern="100" dirty="0">
                <a:latin typeface="Arial" panose="020B0604020202020204" pitchFamily="34" charset="0"/>
                <a:cs typeface="Times New Roman" panose="02020603050405020304" pitchFamily="18" charset="0"/>
              </a:rPr>
              <a:t>) </a:t>
            </a:r>
            <a:r>
              <a:rPr lang="ko-KR" altLang="en-US" sz="900" kern="100" dirty="0">
                <a:latin typeface="Arial" panose="020B0604020202020204" pitchFamily="34" charset="0"/>
                <a:cs typeface="Times New Roman" panose="02020603050405020304" pitchFamily="18" charset="0"/>
              </a:rPr>
              <a:t>와 표면 분포도로 부터 얻어진 표면 표준 편차 </a:t>
            </a:r>
            <a:r>
              <a:rPr lang="en-GB" altLang="ko-KR" sz="900" kern="100" dirty="0">
                <a:latin typeface="Arial" panose="020B0604020202020204" pitchFamily="34" charset="0"/>
                <a:cs typeface="Times New Roman" panose="02020603050405020304" pitchFamily="18" charset="0"/>
              </a:rPr>
              <a:t>(σ).  </a:t>
            </a:r>
            <a:endParaRPr lang="ko-KR" altLang="ko-KR" sz="788" kern="100" dirty="0">
              <a:latin typeface="맑은 고딕" panose="020B0503020000020004" pitchFamily="50" charset="-127"/>
              <a:cs typeface="Times New Roman" panose="02020603050405020304" pitchFamily="18" charset="0"/>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128" y="1286227"/>
            <a:ext cx="3614054" cy="3295541"/>
          </a:xfrm>
          <a:prstGeom prst="rect">
            <a:avLst/>
          </a:prstGeom>
        </p:spPr>
      </p:pic>
      <p:sp>
        <p:nvSpPr>
          <p:cNvPr id="8" name="직사각형 7"/>
          <p:cNvSpPr/>
          <p:nvPr/>
        </p:nvSpPr>
        <p:spPr>
          <a:xfrm>
            <a:off x="236085" y="4636294"/>
            <a:ext cx="121103" cy="164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직사각형 8"/>
          <p:cNvSpPr/>
          <p:nvPr/>
        </p:nvSpPr>
        <p:spPr>
          <a:xfrm>
            <a:off x="2055741" y="4593432"/>
            <a:ext cx="121103" cy="164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 name="TextBox 6"/>
          <p:cNvSpPr txBox="1"/>
          <p:nvPr/>
        </p:nvSpPr>
        <p:spPr>
          <a:xfrm>
            <a:off x="185908" y="4599577"/>
            <a:ext cx="221456" cy="230832"/>
          </a:xfrm>
          <a:prstGeom prst="rect">
            <a:avLst/>
          </a:prstGeom>
          <a:noFill/>
        </p:spPr>
        <p:txBody>
          <a:bodyPr wrap="square" rtlCol="0">
            <a:spAutoFit/>
          </a:bodyPr>
          <a:lstStyle/>
          <a:p>
            <a:r>
              <a:rPr lang="en-US" altLang="ko-KR" sz="900" b="1" dirty="0">
                <a:latin typeface="Arial" panose="020B0604020202020204" pitchFamily="34" charset="0"/>
                <a:cs typeface="Arial" panose="020B0604020202020204" pitchFamily="34" charset="0"/>
              </a:rPr>
              <a:t>d</a:t>
            </a:r>
            <a:endParaRPr lang="ko-KR" altLang="en-US" sz="900" b="1" dirty="0">
              <a:latin typeface="Arial" panose="020B0604020202020204" pitchFamily="34" charset="0"/>
              <a:cs typeface="Arial" panose="020B0604020202020204" pitchFamily="34" charset="0"/>
            </a:endParaRPr>
          </a:p>
        </p:txBody>
      </p:sp>
      <p:sp>
        <p:nvSpPr>
          <p:cNvPr id="10" name="TextBox 9"/>
          <p:cNvSpPr txBox="1"/>
          <p:nvPr/>
        </p:nvSpPr>
        <p:spPr>
          <a:xfrm>
            <a:off x="1903342" y="4599577"/>
            <a:ext cx="221456" cy="230832"/>
          </a:xfrm>
          <a:prstGeom prst="rect">
            <a:avLst/>
          </a:prstGeom>
          <a:noFill/>
        </p:spPr>
        <p:txBody>
          <a:bodyPr wrap="square" rtlCol="0">
            <a:spAutoFit/>
          </a:bodyPr>
          <a:lstStyle/>
          <a:p>
            <a:r>
              <a:rPr lang="en-US" altLang="ko-KR" sz="900" b="1" dirty="0">
                <a:latin typeface="Arial" panose="020B0604020202020204" pitchFamily="34" charset="0"/>
                <a:cs typeface="Arial" panose="020B0604020202020204" pitchFamily="34" charset="0"/>
              </a:rPr>
              <a:t>e</a:t>
            </a:r>
            <a:endParaRPr lang="ko-KR" altLang="en-US" sz="900" b="1" dirty="0">
              <a:latin typeface="Arial" panose="020B0604020202020204" pitchFamily="34" charset="0"/>
              <a:cs typeface="Arial" panose="020B0604020202020204" pitchFamily="34" charset="0"/>
            </a:endParaRPr>
          </a:p>
        </p:txBody>
      </p:sp>
      <p:sp>
        <p:nvSpPr>
          <p:cNvPr id="11" name="직사각형 10"/>
          <p:cNvSpPr/>
          <p:nvPr/>
        </p:nvSpPr>
        <p:spPr>
          <a:xfrm>
            <a:off x="2353778" y="4593432"/>
            <a:ext cx="1266997" cy="164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직사각형 11"/>
          <p:cNvSpPr/>
          <p:nvPr/>
        </p:nvSpPr>
        <p:spPr>
          <a:xfrm>
            <a:off x="3638029" y="2842816"/>
            <a:ext cx="5412015" cy="2273699"/>
          </a:xfrm>
          <a:prstGeom prst="rect">
            <a:avLst/>
          </a:prstGeom>
        </p:spPr>
        <p:txBody>
          <a:bodyPr wrap="square">
            <a:spAutoFit/>
          </a:bodyPr>
          <a:lstStyle/>
          <a:p>
            <a:pPr marL="128588" indent="-128588" algn="just">
              <a:lnSpc>
                <a:spcPct val="150000"/>
              </a:lnSpc>
              <a:buFont typeface="Wingdings" panose="05000000000000000000" pitchFamily="2" charset="2"/>
              <a:buChar char="§"/>
            </a:pPr>
            <a:r>
              <a:rPr lang="ko-KR" altLang="en-US" sz="1050" b="1" kern="100" dirty="0">
                <a:latin typeface="Arial" panose="020B0604020202020204" pitchFamily="34" charset="0"/>
                <a:cs typeface="Times New Roman" panose="02020603050405020304" pitchFamily="18" charset="0"/>
              </a:rPr>
              <a:t>정상</a:t>
            </a:r>
            <a:r>
              <a:rPr lang="en-US" altLang="ko-KR" sz="1050" b="1" kern="100" dirty="0">
                <a:latin typeface="Arial" panose="020B0604020202020204" pitchFamily="34" charset="0"/>
                <a:cs typeface="Times New Roman" panose="02020603050405020304" pitchFamily="18" charset="0"/>
              </a:rPr>
              <a:t>, </a:t>
            </a:r>
            <a:r>
              <a:rPr lang="ko-KR" altLang="en-US" sz="1050" b="1" kern="100" dirty="0">
                <a:latin typeface="Arial" panose="020B0604020202020204" pitchFamily="34" charset="0"/>
                <a:cs typeface="Times New Roman" panose="02020603050405020304" pitchFamily="18" charset="0"/>
              </a:rPr>
              <a:t>양성 점 조직의 </a:t>
            </a:r>
            <a:r>
              <a:rPr lang="en-US" altLang="ko-KR" sz="1050" b="1" kern="100" dirty="0">
                <a:latin typeface="Arial" panose="020B0604020202020204" pitchFamily="34" charset="0"/>
                <a:cs typeface="Times New Roman" panose="02020603050405020304" pitchFamily="18" charset="0"/>
              </a:rPr>
              <a:t>AFM </a:t>
            </a:r>
            <a:r>
              <a:rPr lang="ko-KR" altLang="en-US" sz="1050" b="1" kern="100" dirty="0">
                <a:latin typeface="Arial" panose="020B0604020202020204" pitchFamily="34" charset="0"/>
                <a:cs typeface="Times New Roman" panose="02020603050405020304" pitchFamily="18" charset="0"/>
              </a:rPr>
              <a:t>이미지에서 세포의 흔적이 발견되었으나 </a:t>
            </a:r>
            <a:r>
              <a:rPr lang="ko-KR" altLang="en-US" sz="1050" b="1" kern="100" dirty="0">
                <a:solidFill>
                  <a:srgbClr val="FF0000"/>
                </a:solidFill>
                <a:latin typeface="Arial" panose="020B0604020202020204" pitchFamily="34" charset="0"/>
                <a:cs typeface="Times New Roman" panose="02020603050405020304" pitchFamily="18" charset="0"/>
              </a:rPr>
              <a:t>악성 </a:t>
            </a:r>
            <a:r>
              <a:rPr lang="ko-KR" altLang="en-US" sz="1050" b="1" kern="100" dirty="0" err="1">
                <a:solidFill>
                  <a:srgbClr val="FF0000"/>
                </a:solidFill>
                <a:latin typeface="Arial" panose="020B0604020202020204" pitchFamily="34" charset="0"/>
                <a:cs typeface="Times New Roman" panose="02020603050405020304" pitchFamily="18" charset="0"/>
              </a:rPr>
              <a:t>흑색종에서는</a:t>
            </a:r>
            <a:r>
              <a:rPr lang="ko-KR" altLang="en-US" sz="1050" b="1" kern="100" dirty="0">
                <a:solidFill>
                  <a:srgbClr val="FF0000"/>
                </a:solidFill>
                <a:latin typeface="Arial" panose="020B0604020202020204" pitchFamily="34" charset="0"/>
                <a:cs typeface="Times New Roman" panose="02020603050405020304" pitchFamily="18" charset="0"/>
              </a:rPr>
              <a:t> 주로 세포의 경계가 모호해지는 현상</a:t>
            </a:r>
            <a:r>
              <a:rPr lang="ko-KR" altLang="en-US" sz="1050" b="1" kern="100" dirty="0">
                <a:latin typeface="Arial" panose="020B0604020202020204" pitchFamily="34" charset="0"/>
                <a:cs typeface="Times New Roman" panose="02020603050405020304" pitchFamily="18" charset="0"/>
              </a:rPr>
              <a:t>을 발견</a:t>
            </a:r>
            <a:endParaRPr lang="en-US" altLang="ko-KR" sz="1050" b="1" kern="100" dirty="0">
              <a:latin typeface="Arial" panose="020B0604020202020204" pitchFamily="34" charset="0"/>
              <a:cs typeface="Times New Roman" panose="02020603050405020304" pitchFamily="18" charset="0"/>
            </a:endParaRPr>
          </a:p>
          <a:p>
            <a:pPr marL="128588" indent="-128588" algn="just">
              <a:lnSpc>
                <a:spcPct val="150000"/>
              </a:lnSpc>
              <a:buFont typeface="Wingdings" panose="05000000000000000000" pitchFamily="2" charset="2"/>
              <a:buChar char="§"/>
            </a:pPr>
            <a:endParaRPr lang="en-US" altLang="ko-KR" sz="1050" b="1" kern="100" dirty="0">
              <a:latin typeface="Arial" panose="020B0604020202020204" pitchFamily="34" charset="0"/>
              <a:cs typeface="Times New Roman" panose="02020603050405020304" pitchFamily="18" charset="0"/>
            </a:endParaRPr>
          </a:p>
          <a:p>
            <a:pPr marL="128588" indent="-128588" algn="just">
              <a:lnSpc>
                <a:spcPct val="150000"/>
              </a:lnSpc>
              <a:buFont typeface="Wingdings" panose="05000000000000000000" pitchFamily="2" charset="2"/>
              <a:buChar char="§"/>
            </a:pPr>
            <a:r>
              <a:rPr lang="ko-KR" altLang="en-US" sz="1050" b="1" kern="100" dirty="0">
                <a:latin typeface="Arial" panose="020B0604020202020204" pitchFamily="34" charset="0"/>
                <a:cs typeface="Times New Roman" panose="02020603050405020304" pitchFamily="18" charset="0"/>
              </a:rPr>
              <a:t>세포의 밀도는 정상에서 양성 점 조직으로 갈수록 증가 되는 것으로 보임</a:t>
            </a:r>
            <a:endParaRPr lang="en-US" altLang="ko-KR" sz="1050" b="1" kern="100" dirty="0">
              <a:latin typeface="Arial" panose="020B0604020202020204" pitchFamily="34" charset="0"/>
              <a:cs typeface="Times New Roman" panose="02020603050405020304" pitchFamily="18" charset="0"/>
            </a:endParaRPr>
          </a:p>
          <a:p>
            <a:pPr marL="128588" indent="-128588" algn="just">
              <a:lnSpc>
                <a:spcPct val="150000"/>
              </a:lnSpc>
              <a:buFont typeface="Wingdings" panose="05000000000000000000" pitchFamily="2" charset="2"/>
              <a:buChar char="§"/>
            </a:pPr>
            <a:endParaRPr lang="en-US" altLang="ko-KR" sz="1050" b="1" kern="100" dirty="0">
              <a:latin typeface="Arial" panose="020B0604020202020204" pitchFamily="34" charset="0"/>
              <a:cs typeface="Times New Roman" panose="02020603050405020304" pitchFamily="18" charset="0"/>
            </a:endParaRPr>
          </a:p>
          <a:p>
            <a:pPr marL="128588" indent="-128588" algn="just">
              <a:lnSpc>
                <a:spcPct val="150000"/>
              </a:lnSpc>
              <a:buFont typeface="Wingdings" panose="05000000000000000000" pitchFamily="2" charset="2"/>
              <a:buChar char="§"/>
            </a:pPr>
            <a:r>
              <a:rPr lang="en-US" altLang="ko-KR" sz="1050" b="1" kern="100" dirty="0">
                <a:latin typeface="Arial" panose="020B0604020202020204" pitchFamily="34" charset="0"/>
                <a:cs typeface="Times New Roman" panose="02020603050405020304" pitchFamily="18" charset="0"/>
              </a:rPr>
              <a:t>AFM </a:t>
            </a:r>
            <a:r>
              <a:rPr lang="ko-KR" altLang="en-US" sz="1050" b="1" kern="100" dirty="0">
                <a:latin typeface="Arial" panose="020B0604020202020204" pitchFamily="34" charset="0"/>
                <a:cs typeface="Times New Roman" panose="02020603050405020304" pitchFamily="18" charset="0"/>
              </a:rPr>
              <a:t>이미지를 통하여 표면 분포도 및 표면 거칠기 등을 분석 결과 정상</a:t>
            </a:r>
            <a:r>
              <a:rPr lang="en-US" altLang="ko-KR" sz="1050" b="1" kern="100" dirty="0">
                <a:latin typeface="Arial" panose="020B0604020202020204" pitchFamily="34" charset="0"/>
                <a:cs typeface="Times New Roman" panose="02020603050405020304" pitchFamily="18" charset="0"/>
              </a:rPr>
              <a:t>, </a:t>
            </a:r>
            <a:r>
              <a:rPr lang="ko-KR" altLang="en-US" sz="1050" b="1" kern="100" dirty="0">
                <a:latin typeface="Arial" panose="020B0604020202020204" pitchFamily="34" charset="0"/>
                <a:cs typeface="Times New Roman" panose="02020603050405020304" pitchFamily="18" charset="0"/>
              </a:rPr>
              <a:t>양성 점</a:t>
            </a:r>
            <a:r>
              <a:rPr lang="en-US" altLang="ko-KR" sz="1050" b="1" kern="100" dirty="0">
                <a:latin typeface="Arial" panose="020B0604020202020204" pitchFamily="34" charset="0"/>
                <a:cs typeface="Times New Roman" panose="02020603050405020304" pitchFamily="18" charset="0"/>
              </a:rPr>
              <a:t>, </a:t>
            </a:r>
            <a:r>
              <a:rPr lang="ko-KR" altLang="en-US" sz="1050" b="1" kern="100" dirty="0">
                <a:latin typeface="Arial" panose="020B0604020202020204" pitchFamily="34" charset="0"/>
                <a:cs typeface="Times New Roman" panose="02020603050405020304" pitchFamily="18" charset="0"/>
              </a:rPr>
              <a:t>악성 </a:t>
            </a:r>
            <a:r>
              <a:rPr lang="ko-KR" altLang="en-US" sz="1050" b="1" kern="100" dirty="0" err="1">
                <a:latin typeface="Arial" panose="020B0604020202020204" pitchFamily="34" charset="0"/>
                <a:cs typeface="Times New Roman" panose="02020603050405020304" pitchFamily="18" charset="0"/>
              </a:rPr>
              <a:t>흑색종에</a:t>
            </a:r>
            <a:r>
              <a:rPr lang="ko-KR" altLang="en-US" sz="1050" b="1" kern="100" dirty="0">
                <a:latin typeface="Arial" panose="020B0604020202020204" pitchFamily="34" charset="0"/>
                <a:cs typeface="Times New Roman" panose="02020603050405020304" pitchFamily="18" charset="0"/>
              </a:rPr>
              <a:t> 상관없이 매우 유사한 결과를 얻음 </a:t>
            </a:r>
            <a:r>
              <a:rPr lang="en-US" altLang="ko-KR" sz="1050" b="1" kern="100" dirty="0">
                <a:latin typeface="Arial" panose="020B0604020202020204" pitchFamily="34" charset="0"/>
                <a:cs typeface="Times New Roman" panose="02020603050405020304" pitchFamily="18" charset="0"/>
                <a:sym typeface="Wingdings" panose="05000000000000000000" pitchFamily="2" charset="2"/>
              </a:rPr>
              <a:t> </a:t>
            </a:r>
            <a:r>
              <a:rPr lang="ko-KR" altLang="en-US" sz="1050" b="1" kern="100" dirty="0">
                <a:latin typeface="Arial" panose="020B0604020202020204" pitchFamily="34" charset="0"/>
                <a:cs typeface="Times New Roman" panose="02020603050405020304" pitchFamily="18" charset="0"/>
                <a:sym typeface="Wingdings" panose="05000000000000000000" pitchFamily="2" charset="2"/>
              </a:rPr>
              <a:t>단순 </a:t>
            </a:r>
            <a:r>
              <a:rPr lang="en-US" altLang="ko-KR" sz="1050" b="1" kern="100" dirty="0">
                <a:latin typeface="Arial" panose="020B0604020202020204" pitchFamily="34" charset="0"/>
                <a:cs typeface="Times New Roman" panose="02020603050405020304" pitchFamily="18" charset="0"/>
                <a:sym typeface="Wingdings" panose="05000000000000000000" pitchFamily="2" charset="2"/>
              </a:rPr>
              <a:t>AFM </a:t>
            </a:r>
            <a:r>
              <a:rPr lang="ko-KR" altLang="en-US" sz="1050" b="1" kern="100" dirty="0" err="1">
                <a:latin typeface="Arial" panose="020B0604020202020204" pitchFamily="34" charset="0"/>
                <a:cs typeface="Times New Roman" panose="02020603050405020304" pitchFamily="18" charset="0"/>
                <a:sym typeface="Wingdings" panose="05000000000000000000" pitchFamily="2" charset="2"/>
              </a:rPr>
              <a:t>이미징의</a:t>
            </a:r>
            <a:r>
              <a:rPr lang="ko-KR" altLang="en-US" sz="1050" b="1" kern="100" dirty="0">
                <a:latin typeface="Arial" panose="020B0604020202020204" pitchFamily="34" charset="0"/>
                <a:cs typeface="Times New Roman" panose="02020603050405020304" pitchFamily="18" charset="0"/>
                <a:sym typeface="Wingdings" panose="05000000000000000000" pitchFamily="2" charset="2"/>
              </a:rPr>
              <a:t> 한계점</a:t>
            </a:r>
            <a:endParaRPr lang="en-US" altLang="ko-KR" sz="1050" b="1" kern="100" dirty="0">
              <a:latin typeface="Arial" panose="020B0604020202020204" pitchFamily="34" charset="0"/>
              <a:cs typeface="Times New Roman" panose="02020603050405020304" pitchFamily="18" charset="0"/>
              <a:sym typeface="Wingdings" panose="05000000000000000000" pitchFamily="2" charset="2"/>
            </a:endParaRPr>
          </a:p>
          <a:p>
            <a:pPr marL="128588" indent="-128588" algn="just">
              <a:lnSpc>
                <a:spcPct val="150000"/>
              </a:lnSpc>
              <a:buFont typeface="Wingdings" panose="05000000000000000000" pitchFamily="2" charset="2"/>
              <a:buChar char="§"/>
            </a:pPr>
            <a:endParaRPr lang="en-US" altLang="ko-KR" sz="1050" b="1" kern="100" dirty="0">
              <a:latin typeface="Arial" panose="020B0604020202020204" pitchFamily="34" charset="0"/>
              <a:cs typeface="Times New Roman" panose="02020603050405020304" pitchFamily="18" charset="0"/>
              <a:sym typeface="Wingdings" panose="05000000000000000000" pitchFamily="2" charset="2"/>
            </a:endParaRPr>
          </a:p>
          <a:p>
            <a:pPr marL="128588" indent="-128588" algn="just">
              <a:lnSpc>
                <a:spcPct val="150000"/>
              </a:lnSpc>
              <a:buFont typeface="Wingdings" panose="05000000000000000000" pitchFamily="2" charset="2"/>
              <a:buChar char="§"/>
            </a:pPr>
            <a:r>
              <a:rPr lang="ko-KR" altLang="en-US" sz="1050" b="1" kern="100" dirty="0">
                <a:latin typeface="Arial" panose="020B0604020202020204" pitchFamily="34" charset="0"/>
                <a:cs typeface="Times New Roman" panose="02020603050405020304" pitchFamily="18" charset="0"/>
                <a:sym typeface="Wingdings" panose="05000000000000000000" pitchFamily="2" charset="2"/>
              </a:rPr>
              <a:t>따라서 각 </a:t>
            </a:r>
            <a:r>
              <a:rPr lang="ko-KR" altLang="en-US" sz="1050" b="1" kern="100" dirty="0" err="1">
                <a:latin typeface="Arial" panose="020B0604020202020204" pitchFamily="34" charset="0"/>
                <a:cs typeface="Times New Roman" panose="02020603050405020304" pitchFamily="18" charset="0"/>
                <a:sym typeface="Wingdings" panose="05000000000000000000" pitchFamily="2" charset="2"/>
              </a:rPr>
              <a:t>조직별</a:t>
            </a:r>
            <a:r>
              <a:rPr lang="ko-KR" altLang="en-US" sz="1050" b="1" kern="100" dirty="0">
                <a:latin typeface="Arial" panose="020B0604020202020204" pitchFamily="34" charset="0"/>
                <a:cs typeface="Times New Roman" panose="02020603050405020304" pitchFamily="18" charset="0"/>
                <a:sym typeface="Wingdings" panose="05000000000000000000" pitchFamily="2" charset="2"/>
              </a:rPr>
              <a:t> 기계적 특성 차이에 포커스를 맞춤</a:t>
            </a:r>
            <a:endParaRPr lang="en-US" altLang="ko-KR" sz="1050" b="1" kern="100" dirty="0">
              <a:latin typeface="Arial" panose="020B0604020202020204" pitchFamily="34" charset="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3463145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72122" y="956136"/>
            <a:ext cx="8271778" cy="341632"/>
          </a:xfrm>
          <a:noFill/>
        </p:spPr>
        <p:txBody>
          <a:bodyPr wrap="square" rtlCol="0">
            <a:spAutoFit/>
          </a:bodyPr>
          <a:lstStyle/>
          <a:p>
            <a:r>
              <a:rPr lang="ko-KR" altLang="en-US" sz="1800" b="1" dirty="0">
                <a:latin typeface="Calibri" panose="020F0502020204030204" pitchFamily="34" charset="0"/>
                <a:ea typeface="+mn-ea"/>
                <a:cs typeface="+mn-cs"/>
              </a:rPr>
              <a:t>악성 </a:t>
            </a:r>
            <a:r>
              <a:rPr lang="ko-KR" altLang="en-US" sz="1800" b="1" dirty="0" err="1">
                <a:latin typeface="Calibri" panose="020F0502020204030204" pitchFamily="34" charset="0"/>
                <a:ea typeface="+mn-ea"/>
                <a:cs typeface="+mn-cs"/>
              </a:rPr>
              <a:t>흑색종</a:t>
            </a:r>
            <a:r>
              <a:rPr lang="ko-KR" altLang="en-US" sz="1800" b="1" dirty="0">
                <a:latin typeface="Calibri" panose="020F0502020204030204" pitchFamily="34" charset="0"/>
                <a:ea typeface="+mn-ea"/>
                <a:cs typeface="+mn-cs"/>
              </a:rPr>
              <a:t> 조직 염색 표본 시료 </a:t>
            </a:r>
            <a:r>
              <a:rPr lang="en-US" altLang="ko-KR" sz="1800" b="1" dirty="0">
                <a:latin typeface="Calibri" panose="020F0502020204030204" pitchFamily="34" charset="0"/>
                <a:ea typeface="+mn-ea"/>
                <a:cs typeface="+mn-cs"/>
              </a:rPr>
              <a:t>AFM indentation </a:t>
            </a:r>
            <a:r>
              <a:rPr lang="ko-KR" altLang="en-US" sz="1800" b="1" dirty="0">
                <a:latin typeface="Calibri" panose="020F0502020204030204" pitchFamily="34" charset="0"/>
                <a:ea typeface="+mn-ea"/>
                <a:cs typeface="+mn-cs"/>
              </a:rPr>
              <a:t>결과</a:t>
            </a:r>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005" y="1484430"/>
            <a:ext cx="4161663" cy="4475338"/>
          </a:xfrm>
          <a:prstGeom prst="rect">
            <a:avLst/>
          </a:prstGeom>
        </p:spPr>
      </p:pic>
      <p:sp>
        <p:nvSpPr>
          <p:cNvPr id="2" name="직사각형 1"/>
          <p:cNvSpPr/>
          <p:nvPr/>
        </p:nvSpPr>
        <p:spPr>
          <a:xfrm>
            <a:off x="4389669" y="3518263"/>
            <a:ext cx="4623703" cy="923330"/>
          </a:xfrm>
          <a:prstGeom prst="rect">
            <a:avLst/>
          </a:prstGeom>
        </p:spPr>
        <p:txBody>
          <a:bodyPr wrap="square">
            <a:spAutoFit/>
          </a:bodyPr>
          <a:lstStyle/>
          <a:p>
            <a:pPr algn="just" latinLnBrk="0">
              <a:lnSpc>
                <a:spcPct val="150000"/>
              </a:lnSpc>
            </a:pPr>
            <a:r>
              <a:rPr lang="en-GB" altLang="ko-KR" sz="900" b="1" kern="100" dirty="0">
                <a:latin typeface="Arial" panose="020B0604020202020204" pitchFamily="34" charset="0"/>
                <a:cs typeface="Times New Roman" panose="02020603050405020304" pitchFamily="18" charset="0"/>
              </a:rPr>
              <a:t>(a) </a:t>
            </a:r>
            <a:r>
              <a:rPr lang="ko-KR" altLang="en-US" sz="900" kern="100" dirty="0">
                <a:latin typeface="Arial" panose="020B0604020202020204" pitchFamily="34" charset="0"/>
                <a:cs typeface="Times New Roman" panose="02020603050405020304" pitchFamily="18" charset="0"/>
              </a:rPr>
              <a:t>정상 </a:t>
            </a:r>
            <a:r>
              <a:rPr lang="en-GB" altLang="ko-KR" sz="900" kern="100" dirty="0">
                <a:latin typeface="Arial" panose="020B0604020202020204" pitchFamily="34" charset="0"/>
                <a:cs typeface="Times New Roman" panose="02020603050405020304" pitchFamily="18" charset="0"/>
              </a:rPr>
              <a:t>,</a:t>
            </a:r>
            <a:r>
              <a:rPr lang="en-GB" altLang="ko-KR" sz="900" b="1" kern="100" dirty="0">
                <a:latin typeface="Arial" panose="020B0604020202020204" pitchFamily="34" charset="0"/>
                <a:cs typeface="Times New Roman" panose="02020603050405020304" pitchFamily="18" charset="0"/>
              </a:rPr>
              <a:t> (b) </a:t>
            </a:r>
            <a:r>
              <a:rPr lang="ko-KR" altLang="en-US" sz="900" kern="100" dirty="0">
                <a:latin typeface="Arial" panose="020B0604020202020204" pitchFamily="34" charset="0"/>
                <a:cs typeface="Times New Roman" panose="02020603050405020304" pitchFamily="18" charset="0"/>
              </a:rPr>
              <a:t>양성 점 조직</a:t>
            </a:r>
            <a:r>
              <a:rPr lang="en-GB" altLang="ko-KR" sz="900" kern="100" dirty="0">
                <a:latin typeface="Arial" panose="020B0604020202020204" pitchFamily="34" charset="0"/>
                <a:cs typeface="Times New Roman" panose="02020603050405020304" pitchFamily="18" charset="0"/>
              </a:rPr>
              <a:t>, </a:t>
            </a:r>
            <a:r>
              <a:rPr lang="en-GB" altLang="ko-KR" sz="900" b="1" kern="100" dirty="0">
                <a:latin typeface="Arial" panose="020B0604020202020204" pitchFamily="34" charset="0"/>
                <a:cs typeface="Times New Roman" panose="02020603050405020304" pitchFamily="18" charset="0"/>
              </a:rPr>
              <a:t>(c) </a:t>
            </a:r>
            <a:r>
              <a:rPr lang="ko-KR" altLang="en-US" sz="900" kern="100" dirty="0">
                <a:latin typeface="Arial" panose="020B0604020202020204" pitchFamily="34" charset="0"/>
                <a:cs typeface="Times New Roman" panose="02020603050405020304" pitchFamily="18" charset="0"/>
              </a:rPr>
              <a:t>악성 </a:t>
            </a:r>
            <a:r>
              <a:rPr lang="ko-KR" altLang="en-US" sz="900" kern="100" dirty="0" err="1">
                <a:latin typeface="Arial" panose="020B0604020202020204" pitchFamily="34" charset="0"/>
                <a:cs typeface="Times New Roman" panose="02020603050405020304" pitchFamily="18" charset="0"/>
              </a:rPr>
              <a:t>흑색종</a:t>
            </a:r>
            <a:r>
              <a:rPr lang="ko-KR" altLang="en-US" sz="900" kern="100" dirty="0">
                <a:latin typeface="Arial" panose="020B0604020202020204" pitchFamily="34" charset="0"/>
                <a:cs typeface="Times New Roman" panose="02020603050405020304" pitchFamily="18" charset="0"/>
              </a:rPr>
              <a:t> 조직의 현미경 이미지</a:t>
            </a:r>
            <a:r>
              <a:rPr lang="en-GB" altLang="ko-KR" sz="900" kern="100" dirty="0">
                <a:latin typeface="Arial" panose="020B0604020202020204" pitchFamily="34" charset="0"/>
                <a:cs typeface="Times New Roman" panose="02020603050405020304" pitchFamily="18" charset="0"/>
              </a:rPr>
              <a:t>. </a:t>
            </a:r>
          </a:p>
          <a:p>
            <a:pPr algn="just" latinLnBrk="0">
              <a:lnSpc>
                <a:spcPct val="150000"/>
              </a:lnSpc>
            </a:pPr>
            <a:r>
              <a:rPr lang="en-GB" altLang="ko-KR" sz="900" b="1" kern="100" dirty="0">
                <a:latin typeface="Arial" panose="020B0604020202020204" pitchFamily="34" charset="0"/>
                <a:cs typeface="Times New Roman" panose="02020603050405020304" pitchFamily="18" charset="0"/>
              </a:rPr>
              <a:t>(d) </a:t>
            </a:r>
            <a:r>
              <a:rPr lang="ko-KR" altLang="en-US" sz="900" kern="100" dirty="0">
                <a:latin typeface="Arial" panose="020B0604020202020204" pitchFamily="34" charset="0"/>
                <a:cs typeface="Times New Roman" panose="02020603050405020304" pitchFamily="18" charset="0"/>
              </a:rPr>
              <a:t>정상 </a:t>
            </a:r>
            <a:r>
              <a:rPr lang="en-US" altLang="ko-KR" sz="900" kern="100" dirty="0">
                <a:latin typeface="Arial" panose="020B0604020202020204" pitchFamily="34" charset="0"/>
                <a:cs typeface="Times New Roman" panose="02020603050405020304" pitchFamily="18" charset="0"/>
              </a:rPr>
              <a:t>, </a:t>
            </a:r>
            <a:r>
              <a:rPr lang="en-GB" altLang="ko-KR" sz="900" b="1" kern="100" dirty="0">
                <a:latin typeface="Arial" panose="020B0604020202020204" pitchFamily="34" charset="0"/>
                <a:cs typeface="Times New Roman" panose="02020603050405020304" pitchFamily="18" charset="0"/>
              </a:rPr>
              <a:t>(e) </a:t>
            </a:r>
            <a:r>
              <a:rPr lang="ko-KR" altLang="en-US" sz="900" kern="100" dirty="0">
                <a:latin typeface="Arial" panose="020B0604020202020204" pitchFamily="34" charset="0"/>
                <a:cs typeface="Times New Roman" panose="02020603050405020304" pitchFamily="18" charset="0"/>
              </a:rPr>
              <a:t>양성 점 조직</a:t>
            </a:r>
            <a:r>
              <a:rPr lang="en-GB" altLang="ko-KR" sz="900" kern="100" dirty="0">
                <a:latin typeface="Arial" panose="020B0604020202020204" pitchFamily="34" charset="0"/>
                <a:cs typeface="Times New Roman" panose="02020603050405020304" pitchFamily="18" charset="0"/>
              </a:rPr>
              <a:t>,</a:t>
            </a:r>
            <a:r>
              <a:rPr lang="en-GB" altLang="ko-KR" sz="900" b="1" kern="100" dirty="0">
                <a:latin typeface="Arial" panose="020B0604020202020204" pitchFamily="34" charset="0"/>
                <a:cs typeface="Times New Roman" panose="02020603050405020304" pitchFamily="18" charset="0"/>
              </a:rPr>
              <a:t> (f) </a:t>
            </a:r>
            <a:r>
              <a:rPr lang="ko-KR" altLang="en-US" sz="900" kern="100" dirty="0">
                <a:latin typeface="Arial" panose="020B0604020202020204" pitchFamily="34" charset="0"/>
                <a:cs typeface="Times New Roman" panose="02020603050405020304" pitchFamily="18" charset="0"/>
              </a:rPr>
              <a:t>악성 </a:t>
            </a:r>
            <a:r>
              <a:rPr lang="ko-KR" altLang="en-US" sz="900" kern="100" dirty="0" err="1">
                <a:latin typeface="Arial" panose="020B0604020202020204" pitchFamily="34" charset="0"/>
                <a:cs typeface="Times New Roman" panose="02020603050405020304" pitchFamily="18" charset="0"/>
              </a:rPr>
              <a:t>흑색종</a:t>
            </a:r>
            <a:r>
              <a:rPr lang="ko-KR" altLang="en-US" sz="900" kern="100" dirty="0">
                <a:latin typeface="Arial" panose="020B0604020202020204" pitchFamily="34" charset="0"/>
                <a:cs typeface="Times New Roman" panose="02020603050405020304" pitchFamily="18" charset="0"/>
              </a:rPr>
              <a:t> 조직의 힘</a:t>
            </a:r>
            <a:r>
              <a:rPr lang="en-US" altLang="ko-KR" sz="900" kern="100" dirty="0">
                <a:latin typeface="Arial" panose="020B0604020202020204" pitchFamily="34" charset="0"/>
                <a:cs typeface="Times New Roman" panose="02020603050405020304" pitchFamily="18" charset="0"/>
              </a:rPr>
              <a:t>-</a:t>
            </a:r>
            <a:r>
              <a:rPr lang="ko-KR" altLang="en-US" sz="900" kern="100" dirty="0">
                <a:latin typeface="Arial" panose="020B0604020202020204" pitchFamily="34" charset="0"/>
                <a:cs typeface="Times New Roman" panose="02020603050405020304" pitchFamily="18" charset="0"/>
              </a:rPr>
              <a:t>거리 </a:t>
            </a:r>
            <a:r>
              <a:rPr lang="ko-KR" altLang="en-US" sz="900" kern="100" dirty="0" err="1">
                <a:latin typeface="Arial" panose="020B0604020202020204" pitchFamily="34" charset="0"/>
                <a:cs typeface="Times New Roman" panose="02020603050405020304" pitchFamily="18" charset="0"/>
              </a:rPr>
              <a:t>분광법</a:t>
            </a:r>
            <a:r>
              <a:rPr lang="en-US" altLang="ko-KR" sz="900" kern="100" dirty="0">
                <a:latin typeface="Arial" panose="020B0604020202020204" pitchFamily="34" charset="0"/>
                <a:cs typeface="Times New Roman" panose="02020603050405020304" pitchFamily="18" charset="0"/>
              </a:rPr>
              <a:t>.</a:t>
            </a:r>
            <a:r>
              <a:rPr lang="ko-KR" altLang="en-US" sz="900" kern="100" dirty="0">
                <a:latin typeface="Arial" panose="020B0604020202020204" pitchFamily="34" charset="0"/>
                <a:cs typeface="Times New Roman" panose="02020603050405020304" pitchFamily="18" charset="0"/>
              </a:rPr>
              <a:t> </a:t>
            </a:r>
            <a:endParaRPr lang="en-GB" altLang="ko-KR" sz="900" kern="100" dirty="0">
              <a:latin typeface="Arial" panose="020B0604020202020204" pitchFamily="34" charset="0"/>
              <a:cs typeface="Times New Roman" panose="02020603050405020304" pitchFamily="18" charset="0"/>
            </a:endParaRPr>
          </a:p>
          <a:p>
            <a:pPr algn="just" latinLnBrk="0">
              <a:lnSpc>
                <a:spcPct val="150000"/>
              </a:lnSpc>
            </a:pPr>
            <a:r>
              <a:rPr lang="en-GB" altLang="ko-KR" sz="900" b="1" kern="100" dirty="0">
                <a:latin typeface="Arial" panose="020B0604020202020204" pitchFamily="34" charset="0"/>
                <a:cs typeface="Times New Roman" panose="02020603050405020304" pitchFamily="18" charset="0"/>
              </a:rPr>
              <a:t>(g) </a:t>
            </a:r>
            <a:r>
              <a:rPr lang="ko-KR" altLang="en-US" sz="900" kern="100" dirty="0">
                <a:latin typeface="Arial" panose="020B0604020202020204" pitchFamily="34" charset="0"/>
                <a:cs typeface="Times New Roman" panose="02020603050405020304" pitchFamily="18" charset="0"/>
              </a:rPr>
              <a:t>정상 </a:t>
            </a:r>
            <a:r>
              <a:rPr lang="en-US" altLang="ko-KR" sz="900" kern="100" dirty="0">
                <a:latin typeface="Arial" panose="020B0604020202020204" pitchFamily="34" charset="0"/>
                <a:cs typeface="Times New Roman" panose="02020603050405020304" pitchFamily="18" charset="0"/>
              </a:rPr>
              <a:t>, </a:t>
            </a:r>
            <a:r>
              <a:rPr lang="en-GB" altLang="ko-KR" sz="900" b="1" kern="100" dirty="0">
                <a:latin typeface="Arial" panose="020B0604020202020204" pitchFamily="34" charset="0"/>
                <a:cs typeface="Times New Roman" panose="02020603050405020304" pitchFamily="18" charset="0"/>
              </a:rPr>
              <a:t>(h) </a:t>
            </a:r>
            <a:r>
              <a:rPr lang="ko-KR" altLang="en-US" sz="900" kern="100" dirty="0">
                <a:latin typeface="Arial" panose="020B0604020202020204" pitchFamily="34" charset="0"/>
                <a:cs typeface="Times New Roman" panose="02020603050405020304" pitchFamily="18" charset="0"/>
              </a:rPr>
              <a:t>양성 점 조직</a:t>
            </a:r>
            <a:r>
              <a:rPr lang="en-GB" altLang="ko-KR" sz="900" kern="100" dirty="0">
                <a:latin typeface="Arial" panose="020B0604020202020204" pitchFamily="34" charset="0"/>
                <a:cs typeface="Times New Roman" panose="02020603050405020304" pitchFamily="18" charset="0"/>
              </a:rPr>
              <a:t>,</a:t>
            </a:r>
            <a:r>
              <a:rPr lang="en-GB" altLang="ko-KR" sz="900" b="1" kern="100" dirty="0">
                <a:latin typeface="Arial" panose="020B0604020202020204" pitchFamily="34" charset="0"/>
                <a:cs typeface="Times New Roman" panose="02020603050405020304" pitchFamily="18" charset="0"/>
              </a:rPr>
              <a:t> (</a:t>
            </a:r>
            <a:r>
              <a:rPr lang="en-GB" altLang="ko-KR" sz="900" b="1" kern="100" dirty="0" err="1">
                <a:latin typeface="Arial" panose="020B0604020202020204" pitchFamily="34" charset="0"/>
                <a:cs typeface="Times New Roman" panose="02020603050405020304" pitchFamily="18" charset="0"/>
              </a:rPr>
              <a:t>i</a:t>
            </a:r>
            <a:r>
              <a:rPr lang="en-GB" altLang="ko-KR" sz="900" b="1" kern="100" dirty="0">
                <a:latin typeface="Arial" panose="020B0604020202020204" pitchFamily="34" charset="0"/>
                <a:cs typeface="Times New Roman" panose="02020603050405020304" pitchFamily="18" charset="0"/>
              </a:rPr>
              <a:t>) </a:t>
            </a:r>
            <a:r>
              <a:rPr lang="ko-KR" altLang="en-US" sz="900" kern="100" dirty="0">
                <a:latin typeface="Arial" panose="020B0604020202020204" pitchFamily="34" charset="0"/>
                <a:cs typeface="Times New Roman" panose="02020603050405020304" pitchFamily="18" charset="0"/>
              </a:rPr>
              <a:t>악성 </a:t>
            </a:r>
            <a:r>
              <a:rPr lang="ko-KR" altLang="en-US" sz="900" kern="100" dirty="0" err="1">
                <a:latin typeface="Arial" panose="020B0604020202020204" pitchFamily="34" charset="0"/>
                <a:cs typeface="Times New Roman" panose="02020603050405020304" pitchFamily="18" charset="0"/>
              </a:rPr>
              <a:t>흑색종</a:t>
            </a:r>
            <a:r>
              <a:rPr lang="ko-KR" altLang="en-US" sz="900" kern="100" dirty="0">
                <a:latin typeface="Arial" panose="020B0604020202020204" pitchFamily="34" charset="0"/>
                <a:cs typeface="Times New Roman" panose="02020603050405020304" pitchFamily="18" charset="0"/>
              </a:rPr>
              <a:t> 조직의 기계적 탄성도 </a:t>
            </a:r>
            <a:r>
              <a:rPr lang="ko-KR" altLang="en-US" sz="900" kern="100" dirty="0" err="1">
                <a:latin typeface="Arial" panose="020B0604020202020204" pitchFamily="34" charset="0"/>
                <a:cs typeface="Times New Roman" panose="02020603050405020304" pitchFamily="18" charset="0"/>
              </a:rPr>
              <a:t>맵핑</a:t>
            </a:r>
            <a:r>
              <a:rPr lang="ko-KR" altLang="en-US" sz="900" kern="100" dirty="0">
                <a:latin typeface="Arial" panose="020B0604020202020204" pitchFamily="34" charset="0"/>
                <a:cs typeface="Times New Roman" panose="02020603050405020304" pitchFamily="18" charset="0"/>
              </a:rPr>
              <a:t> 결과</a:t>
            </a:r>
            <a:r>
              <a:rPr lang="en-US" altLang="ko-KR" sz="900" kern="100" dirty="0">
                <a:latin typeface="Arial" panose="020B0604020202020204" pitchFamily="34" charset="0"/>
                <a:cs typeface="Times New Roman" panose="02020603050405020304" pitchFamily="18" charset="0"/>
              </a:rPr>
              <a:t>.</a:t>
            </a:r>
            <a:r>
              <a:rPr lang="ko-KR" altLang="en-US" sz="900" kern="100" dirty="0">
                <a:latin typeface="Arial" panose="020B0604020202020204" pitchFamily="34" charset="0"/>
                <a:cs typeface="Times New Roman" panose="02020603050405020304" pitchFamily="18" charset="0"/>
              </a:rPr>
              <a:t> </a:t>
            </a:r>
            <a:endParaRPr lang="en-GB" altLang="ko-KR" sz="900" kern="100" dirty="0">
              <a:latin typeface="Arial" panose="020B0604020202020204" pitchFamily="34" charset="0"/>
              <a:cs typeface="Times New Roman" panose="02020603050405020304" pitchFamily="18" charset="0"/>
            </a:endParaRPr>
          </a:p>
          <a:p>
            <a:pPr algn="just" latinLnBrk="0">
              <a:lnSpc>
                <a:spcPct val="150000"/>
              </a:lnSpc>
            </a:pPr>
            <a:r>
              <a:rPr lang="en-GB" altLang="ko-KR" sz="900" b="1" kern="100" dirty="0">
                <a:latin typeface="Arial" panose="020B0604020202020204" pitchFamily="34" charset="0"/>
                <a:cs typeface="Times New Roman" panose="02020603050405020304" pitchFamily="18" charset="0"/>
              </a:rPr>
              <a:t>(g) </a:t>
            </a:r>
            <a:r>
              <a:rPr lang="ko-KR" altLang="en-US" sz="900" kern="100" dirty="0">
                <a:latin typeface="Arial" panose="020B0604020202020204" pitchFamily="34" charset="0"/>
                <a:cs typeface="Times New Roman" panose="02020603050405020304" pitchFamily="18" charset="0"/>
              </a:rPr>
              <a:t>정상 </a:t>
            </a:r>
            <a:r>
              <a:rPr lang="en-US" altLang="ko-KR" sz="900" kern="100" dirty="0">
                <a:latin typeface="Arial" panose="020B0604020202020204" pitchFamily="34" charset="0"/>
                <a:cs typeface="Times New Roman" panose="02020603050405020304" pitchFamily="18" charset="0"/>
              </a:rPr>
              <a:t>, </a:t>
            </a:r>
            <a:r>
              <a:rPr lang="en-GB" altLang="ko-KR" sz="900" b="1" kern="100" dirty="0">
                <a:latin typeface="Arial" panose="020B0604020202020204" pitchFamily="34" charset="0"/>
                <a:cs typeface="Times New Roman" panose="02020603050405020304" pitchFamily="18" charset="0"/>
              </a:rPr>
              <a:t>(h) </a:t>
            </a:r>
            <a:r>
              <a:rPr lang="ko-KR" altLang="en-US" sz="900" kern="100" dirty="0">
                <a:latin typeface="Arial" panose="020B0604020202020204" pitchFamily="34" charset="0"/>
                <a:cs typeface="Times New Roman" panose="02020603050405020304" pitchFamily="18" charset="0"/>
              </a:rPr>
              <a:t>양성 점 조직</a:t>
            </a:r>
            <a:r>
              <a:rPr lang="en-GB" altLang="ko-KR" sz="900" kern="100" dirty="0">
                <a:latin typeface="Arial" panose="020B0604020202020204" pitchFamily="34" charset="0"/>
                <a:cs typeface="Times New Roman" panose="02020603050405020304" pitchFamily="18" charset="0"/>
              </a:rPr>
              <a:t>,</a:t>
            </a:r>
            <a:r>
              <a:rPr lang="en-GB" altLang="ko-KR" sz="900" b="1" kern="100" dirty="0">
                <a:latin typeface="Arial" panose="020B0604020202020204" pitchFamily="34" charset="0"/>
                <a:cs typeface="Times New Roman" panose="02020603050405020304" pitchFamily="18" charset="0"/>
              </a:rPr>
              <a:t> (</a:t>
            </a:r>
            <a:r>
              <a:rPr lang="en-US" altLang="ko-KR" sz="900" b="1" kern="100" dirty="0">
                <a:latin typeface="Arial" panose="020B0604020202020204" pitchFamily="34" charset="0"/>
                <a:cs typeface="Times New Roman" panose="02020603050405020304" pitchFamily="18" charset="0"/>
              </a:rPr>
              <a:t>l</a:t>
            </a:r>
            <a:r>
              <a:rPr lang="en-GB" altLang="ko-KR" sz="900" b="1" kern="100" dirty="0">
                <a:latin typeface="Arial" panose="020B0604020202020204" pitchFamily="34" charset="0"/>
                <a:cs typeface="Times New Roman" panose="02020603050405020304" pitchFamily="18" charset="0"/>
              </a:rPr>
              <a:t>) </a:t>
            </a:r>
            <a:r>
              <a:rPr lang="ko-KR" altLang="en-US" sz="900" kern="100" dirty="0">
                <a:latin typeface="Arial" panose="020B0604020202020204" pitchFamily="34" charset="0"/>
                <a:cs typeface="Times New Roman" panose="02020603050405020304" pitchFamily="18" charset="0"/>
              </a:rPr>
              <a:t>악성 </a:t>
            </a:r>
            <a:r>
              <a:rPr lang="ko-KR" altLang="en-US" sz="900" kern="100" dirty="0" err="1">
                <a:latin typeface="Arial" panose="020B0604020202020204" pitchFamily="34" charset="0"/>
                <a:cs typeface="Times New Roman" panose="02020603050405020304" pitchFamily="18" charset="0"/>
              </a:rPr>
              <a:t>흑색종</a:t>
            </a:r>
            <a:r>
              <a:rPr lang="ko-KR" altLang="en-US" sz="900" kern="100" dirty="0">
                <a:latin typeface="Arial" panose="020B0604020202020204" pitchFamily="34" charset="0"/>
                <a:cs typeface="Times New Roman" panose="02020603050405020304" pitchFamily="18" charset="0"/>
              </a:rPr>
              <a:t> 조직의 기계적 탄성도 분포도</a:t>
            </a:r>
            <a:r>
              <a:rPr lang="en-US" altLang="ko-KR" sz="900" kern="100" dirty="0">
                <a:latin typeface="Arial" panose="020B0604020202020204" pitchFamily="34" charset="0"/>
                <a:cs typeface="Times New Roman" panose="02020603050405020304" pitchFamily="18" charset="0"/>
              </a:rPr>
              <a:t>.</a:t>
            </a:r>
            <a:endParaRPr lang="en-GB" altLang="ko-KR" sz="900" kern="100" dirty="0">
              <a:latin typeface="Arial" panose="020B0604020202020204" pitchFamily="34" charset="0"/>
              <a:cs typeface="Times New Roman" panose="02020603050405020304" pitchFamily="18" charset="0"/>
            </a:endParaRPr>
          </a:p>
        </p:txBody>
      </p:sp>
      <p:pic>
        <p:nvPicPr>
          <p:cNvPr id="9" name="그림 8"/>
          <p:cNvPicPr/>
          <p:nvPr/>
        </p:nvPicPr>
        <p:blipFill>
          <a:blip r:embed="rId3">
            <a:extLst>
              <a:ext uri="{28A0092B-C50C-407E-A947-70E740481C1C}">
                <a14:useLocalDpi xmlns:a14="http://schemas.microsoft.com/office/drawing/2010/main" val="0"/>
              </a:ext>
            </a:extLst>
          </a:blip>
          <a:stretch>
            <a:fillRect/>
          </a:stretch>
        </p:blipFill>
        <p:spPr>
          <a:xfrm>
            <a:off x="4241975" y="1540873"/>
            <a:ext cx="4253865" cy="1977390"/>
          </a:xfrm>
          <a:prstGeom prst="rect">
            <a:avLst/>
          </a:prstGeom>
        </p:spPr>
      </p:pic>
      <p:sp>
        <p:nvSpPr>
          <p:cNvPr id="3" name="직사각형 2"/>
          <p:cNvSpPr/>
          <p:nvPr/>
        </p:nvSpPr>
        <p:spPr>
          <a:xfrm>
            <a:off x="4303682" y="1310040"/>
            <a:ext cx="1200150" cy="253916"/>
          </a:xfrm>
          <a:prstGeom prst="rect">
            <a:avLst/>
          </a:prstGeom>
        </p:spPr>
        <p:txBody>
          <a:bodyPr wrap="square">
            <a:spAutoFit/>
          </a:bodyPr>
          <a:lstStyle/>
          <a:p>
            <a:r>
              <a:rPr lang="ko-KR" altLang="en-US" sz="1050" b="1" dirty="0" err="1">
                <a:solidFill>
                  <a:srgbClr val="0000FF"/>
                </a:solidFill>
                <a:latin typeface="Arial" panose="020B0604020202020204" pitchFamily="34" charset="0"/>
              </a:rPr>
              <a:t>재현성</a:t>
            </a:r>
            <a:r>
              <a:rPr lang="ko-KR" altLang="en-US" sz="1050" b="1" dirty="0">
                <a:solidFill>
                  <a:srgbClr val="0000FF"/>
                </a:solidFill>
                <a:latin typeface="Arial" panose="020B0604020202020204" pitchFamily="34" charset="0"/>
              </a:rPr>
              <a:t> 실험 결과 </a:t>
            </a:r>
            <a:endParaRPr lang="ko-KR" altLang="en-US" sz="1050" dirty="0">
              <a:solidFill>
                <a:srgbClr val="0000FF"/>
              </a:solidFill>
            </a:endParaRPr>
          </a:p>
        </p:txBody>
      </p:sp>
      <p:sp>
        <p:nvSpPr>
          <p:cNvPr id="10" name="직사각형 9"/>
          <p:cNvSpPr/>
          <p:nvPr/>
        </p:nvSpPr>
        <p:spPr>
          <a:xfrm>
            <a:off x="642938" y="1310040"/>
            <a:ext cx="1001349" cy="253916"/>
          </a:xfrm>
          <a:prstGeom prst="rect">
            <a:avLst/>
          </a:prstGeom>
        </p:spPr>
        <p:txBody>
          <a:bodyPr wrap="square">
            <a:spAutoFit/>
          </a:bodyPr>
          <a:lstStyle/>
          <a:p>
            <a:r>
              <a:rPr lang="ko-KR" altLang="en-US" sz="1050" b="1" dirty="0">
                <a:solidFill>
                  <a:srgbClr val="0000FF"/>
                </a:solidFill>
                <a:latin typeface="Arial" panose="020B0604020202020204" pitchFamily="34" charset="0"/>
              </a:rPr>
              <a:t>정상 조직</a:t>
            </a:r>
            <a:endParaRPr lang="ko-KR" altLang="en-US" sz="1050" dirty="0">
              <a:solidFill>
                <a:srgbClr val="0000FF"/>
              </a:solidFill>
            </a:endParaRPr>
          </a:p>
        </p:txBody>
      </p:sp>
      <p:sp>
        <p:nvSpPr>
          <p:cNvPr id="11" name="직사각형 10"/>
          <p:cNvSpPr/>
          <p:nvPr/>
        </p:nvSpPr>
        <p:spPr>
          <a:xfrm>
            <a:off x="1771651" y="1310040"/>
            <a:ext cx="1037861" cy="253916"/>
          </a:xfrm>
          <a:prstGeom prst="rect">
            <a:avLst/>
          </a:prstGeom>
        </p:spPr>
        <p:txBody>
          <a:bodyPr wrap="square">
            <a:spAutoFit/>
          </a:bodyPr>
          <a:lstStyle/>
          <a:p>
            <a:r>
              <a:rPr lang="ko-KR" altLang="en-US" sz="1050" b="1" dirty="0">
                <a:solidFill>
                  <a:srgbClr val="0000FF"/>
                </a:solidFill>
                <a:latin typeface="Arial" panose="020B0604020202020204" pitchFamily="34" charset="0"/>
              </a:rPr>
              <a:t>양성 점 조직</a:t>
            </a:r>
            <a:endParaRPr lang="ko-KR" altLang="en-US" sz="1050" dirty="0">
              <a:solidFill>
                <a:srgbClr val="0000FF"/>
              </a:solidFill>
            </a:endParaRPr>
          </a:p>
        </p:txBody>
      </p:sp>
      <p:sp>
        <p:nvSpPr>
          <p:cNvPr id="12" name="직사각형 11"/>
          <p:cNvSpPr/>
          <p:nvPr/>
        </p:nvSpPr>
        <p:spPr>
          <a:xfrm>
            <a:off x="3056138" y="1310040"/>
            <a:ext cx="997545" cy="253916"/>
          </a:xfrm>
          <a:prstGeom prst="rect">
            <a:avLst/>
          </a:prstGeom>
        </p:spPr>
        <p:txBody>
          <a:bodyPr wrap="square">
            <a:spAutoFit/>
          </a:bodyPr>
          <a:lstStyle/>
          <a:p>
            <a:r>
              <a:rPr lang="ko-KR" altLang="en-US" sz="1050" b="1" dirty="0">
                <a:solidFill>
                  <a:srgbClr val="0000FF"/>
                </a:solidFill>
                <a:latin typeface="Arial" panose="020B0604020202020204" pitchFamily="34" charset="0"/>
              </a:rPr>
              <a:t>악성 </a:t>
            </a:r>
            <a:r>
              <a:rPr lang="ko-KR" altLang="en-US" sz="1050" b="1" dirty="0" err="1">
                <a:solidFill>
                  <a:srgbClr val="0000FF"/>
                </a:solidFill>
                <a:latin typeface="Arial" panose="020B0604020202020204" pitchFamily="34" charset="0"/>
              </a:rPr>
              <a:t>흑색종</a:t>
            </a:r>
            <a:endParaRPr lang="ko-KR" altLang="en-US" sz="1050" dirty="0">
              <a:solidFill>
                <a:srgbClr val="0000FF"/>
              </a:solidFill>
            </a:endParaRPr>
          </a:p>
        </p:txBody>
      </p:sp>
      <p:sp>
        <p:nvSpPr>
          <p:cNvPr id="13" name="직사각형 12"/>
          <p:cNvSpPr/>
          <p:nvPr/>
        </p:nvSpPr>
        <p:spPr>
          <a:xfrm>
            <a:off x="5368141" y="1296685"/>
            <a:ext cx="3775859" cy="507831"/>
          </a:xfrm>
          <a:prstGeom prst="rect">
            <a:avLst/>
          </a:prstGeom>
        </p:spPr>
        <p:txBody>
          <a:bodyPr wrap="square">
            <a:spAutoFit/>
          </a:bodyPr>
          <a:lstStyle/>
          <a:p>
            <a:pPr algn="just" latinLnBrk="0">
              <a:lnSpc>
                <a:spcPct val="150000"/>
              </a:lnSpc>
            </a:pPr>
            <a:r>
              <a:rPr lang="en-GB" altLang="ko-KR" sz="900" b="1" kern="100" dirty="0">
                <a:latin typeface="Arial" panose="020B0604020202020204" pitchFamily="34" charset="0"/>
                <a:cs typeface="Times New Roman" panose="02020603050405020304" pitchFamily="18" charset="0"/>
              </a:rPr>
              <a:t>(a) </a:t>
            </a:r>
            <a:r>
              <a:rPr lang="ko-KR" altLang="en-US" sz="900" kern="100" dirty="0">
                <a:latin typeface="Arial" panose="020B0604020202020204" pitchFamily="34" charset="0"/>
                <a:cs typeface="Times New Roman" panose="02020603050405020304" pitchFamily="18" charset="0"/>
              </a:rPr>
              <a:t>양성 </a:t>
            </a:r>
            <a:r>
              <a:rPr lang="ko-KR" altLang="en-US" sz="900" kern="100" dirty="0" err="1">
                <a:latin typeface="Arial" panose="020B0604020202020204" pitchFamily="34" charset="0"/>
                <a:cs typeface="Times New Roman" panose="02020603050405020304" pitchFamily="18" charset="0"/>
              </a:rPr>
              <a:t>점조직</a:t>
            </a:r>
            <a:r>
              <a:rPr lang="en-GB" altLang="ko-KR" sz="900" kern="100" dirty="0">
                <a:latin typeface="Arial" panose="020B0604020202020204" pitchFamily="34" charset="0"/>
                <a:cs typeface="Times New Roman" panose="02020603050405020304" pitchFamily="18" charset="0"/>
              </a:rPr>
              <a:t>,</a:t>
            </a:r>
            <a:r>
              <a:rPr lang="en-GB" altLang="ko-KR" sz="900" b="1" kern="100" dirty="0">
                <a:latin typeface="Arial" panose="020B0604020202020204" pitchFamily="34" charset="0"/>
                <a:cs typeface="Times New Roman" panose="02020603050405020304" pitchFamily="18" charset="0"/>
              </a:rPr>
              <a:t> (b) </a:t>
            </a:r>
            <a:r>
              <a:rPr lang="ko-KR" altLang="en-US" sz="900" kern="100" dirty="0">
                <a:latin typeface="Arial" panose="020B0604020202020204" pitchFamily="34" charset="0"/>
                <a:cs typeface="Times New Roman" panose="02020603050405020304" pitchFamily="18" charset="0"/>
              </a:rPr>
              <a:t>악성 </a:t>
            </a:r>
            <a:r>
              <a:rPr lang="ko-KR" altLang="en-US" sz="900" kern="100" dirty="0" err="1">
                <a:latin typeface="Arial" panose="020B0604020202020204" pitchFamily="34" charset="0"/>
                <a:cs typeface="Times New Roman" panose="02020603050405020304" pitchFamily="18" charset="0"/>
              </a:rPr>
              <a:t>흑색종</a:t>
            </a:r>
            <a:r>
              <a:rPr lang="ko-KR" altLang="en-US" sz="900" kern="100" dirty="0">
                <a:latin typeface="Arial" panose="020B0604020202020204" pitchFamily="34" charset="0"/>
                <a:cs typeface="Times New Roman" panose="02020603050405020304" pitchFamily="18" charset="0"/>
              </a:rPr>
              <a:t> 조직의 </a:t>
            </a:r>
            <a:r>
              <a:rPr lang="en-US" altLang="ko-KR" sz="900" kern="100" dirty="0">
                <a:latin typeface="Arial" panose="020B0604020202020204" pitchFamily="34" charset="0"/>
                <a:cs typeface="Times New Roman" panose="02020603050405020304" pitchFamily="18" charset="0"/>
              </a:rPr>
              <a:t>3</a:t>
            </a:r>
            <a:r>
              <a:rPr lang="ko-KR" altLang="en-US" sz="900" kern="100" dirty="0">
                <a:latin typeface="Arial" panose="020B0604020202020204" pitchFamily="34" charset="0"/>
                <a:cs typeface="Times New Roman" panose="02020603050405020304" pitchFamily="18" charset="0"/>
              </a:rPr>
              <a:t>개월 후 기계적 특성 측정 결과</a:t>
            </a:r>
            <a:endParaRPr lang="en-GB" altLang="ko-KR" sz="900" kern="100" dirty="0">
              <a:latin typeface="Arial" panose="020B0604020202020204" pitchFamily="34" charset="0"/>
              <a:cs typeface="Times New Roman" panose="02020603050405020304" pitchFamily="18" charset="0"/>
            </a:endParaRPr>
          </a:p>
        </p:txBody>
      </p:sp>
      <p:sp>
        <p:nvSpPr>
          <p:cNvPr id="14" name="직사각형 13"/>
          <p:cNvSpPr/>
          <p:nvPr/>
        </p:nvSpPr>
        <p:spPr>
          <a:xfrm>
            <a:off x="4303681" y="4531806"/>
            <a:ext cx="4709690" cy="1546577"/>
          </a:xfrm>
          <a:prstGeom prst="rect">
            <a:avLst/>
          </a:prstGeom>
        </p:spPr>
        <p:txBody>
          <a:bodyPr wrap="square">
            <a:spAutoFit/>
          </a:bodyPr>
          <a:lstStyle/>
          <a:p>
            <a:pPr marL="128588" indent="-128588" algn="just">
              <a:lnSpc>
                <a:spcPct val="150000"/>
              </a:lnSpc>
              <a:buFont typeface="Wingdings" panose="05000000000000000000" pitchFamily="2" charset="2"/>
              <a:buChar char="§"/>
            </a:pPr>
            <a:r>
              <a:rPr lang="ko-KR" altLang="en-US" sz="900" b="1" kern="100" dirty="0">
                <a:solidFill>
                  <a:srgbClr val="0000FF"/>
                </a:solidFill>
                <a:latin typeface="Arial" panose="020B0604020202020204" pitchFamily="34" charset="0"/>
                <a:cs typeface="Times New Roman" panose="02020603050405020304" pitchFamily="18" charset="0"/>
              </a:rPr>
              <a:t>정상</a:t>
            </a:r>
            <a:r>
              <a:rPr lang="en-US" altLang="ko-KR" sz="900" b="1" kern="100" dirty="0">
                <a:solidFill>
                  <a:srgbClr val="0000FF"/>
                </a:solidFill>
                <a:latin typeface="Arial" panose="020B0604020202020204" pitchFamily="34" charset="0"/>
                <a:cs typeface="Times New Roman" panose="02020603050405020304" pitchFamily="18" charset="0"/>
              </a:rPr>
              <a:t>, </a:t>
            </a:r>
            <a:r>
              <a:rPr lang="ko-KR" altLang="en-US" sz="900" b="1" kern="100" dirty="0">
                <a:solidFill>
                  <a:srgbClr val="0000FF"/>
                </a:solidFill>
                <a:latin typeface="Arial" panose="020B0604020202020204" pitchFamily="34" charset="0"/>
                <a:cs typeface="Times New Roman" panose="02020603050405020304" pitchFamily="18" charset="0"/>
              </a:rPr>
              <a:t>양성 점 조직의 기계적 탄성도 특성은 </a:t>
            </a:r>
            <a:r>
              <a:rPr lang="ko-KR" altLang="en-US" sz="900" b="1" kern="100" dirty="0" err="1">
                <a:solidFill>
                  <a:srgbClr val="FF0000"/>
                </a:solidFill>
                <a:latin typeface="Arial" panose="020B0604020202020204" pitchFamily="34" charset="0"/>
                <a:cs typeface="Times New Roman" panose="02020603050405020304" pitchFamily="18" charset="0"/>
              </a:rPr>
              <a:t>싱글</a:t>
            </a:r>
            <a:r>
              <a:rPr lang="ko-KR" altLang="en-US" sz="900" b="1" kern="100" dirty="0">
                <a:solidFill>
                  <a:srgbClr val="FF0000"/>
                </a:solidFill>
                <a:latin typeface="Arial" panose="020B0604020202020204" pitchFamily="34" charset="0"/>
                <a:cs typeface="Times New Roman" panose="02020603050405020304" pitchFamily="18" charset="0"/>
              </a:rPr>
              <a:t> 피크 분포도를 </a:t>
            </a:r>
            <a:r>
              <a:rPr lang="ko-KR" altLang="en-US" sz="900" b="1" kern="100" dirty="0">
                <a:latin typeface="Arial" panose="020B0604020202020204" pitchFamily="34" charset="0"/>
                <a:cs typeface="Times New Roman" panose="02020603050405020304" pitchFamily="18" charset="0"/>
              </a:rPr>
              <a:t>지니며 </a:t>
            </a:r>
            <a:r>
              <a:rPr lang="en-US" altLang="ko-KR" sz="900" b="1" kern="100" dirty="0">
                <a:latin typeface="Arial" panose="020B0604020202020204" pitchFamily="34" charset="0"/>
                <a:cs typeface="Times New Roman" panose="02020603050405020304" pitchFamily="18" charset="0"/>
              </a:rPr>
              <a:t> </a:t>
            </a:r>
            <a:br>
              <a:rPr lang="en-US" altLang="ko-KR" sz="900" b="1" kern="100" dirty="0">
                <a:latin typeface="Arial" panose="020B0604020202020204" pitchFamily="34" charset="0"/>
                <a:cs typeface="Times New Roman" panose="02020603050405020304" pitchFamily="18" charset="0"/>
              </a:rPr>
            </a:br>
            <a:r>
              <a:rPr lang="ko-KR" altLang="en-US" sz="900" b="1" kern="100" dirty="0">
                <a:solidFill>
                  <a:srgbClr val="0000FF"/>
                </a:solidFill>
                <a:latin typeface="Arial" panose="020B0604020202020204" pitchFamily="34" charset="0"/>
                <a:cs typeface="Times New Roman" panose="02020603050405020304" pitchFamily="18" charset="0"/>
              </a:rPr>
              <a:t>악성 </a:t>
            </a:r>
            <a:r>
              <a:rPr lang="ko-KR" altLang="en-US" sz="900" b="1" kern="100" dirty="0" err="1">
                <a:solidFill>
                  <a:srgbClr val="0000FF"/>
                </a:solidFill>
                <a:latin typeface="Arial" panose="020B0604020202020204" pitchFamily="34" charset="0"/>
                <a:cs typeface="Times New Roman" panose="02020603050405020304" pitchFamily="18" charset="0"/>
              </a:rPr>
              <a:t>흑색종</a:t>
            </a:r>
            <a:r>
              <a:rPr lang="ko-KR" altLang="en-US" sz="900" b="1" kern="100" dirty="0">
                <a:solidFill>
                  <a:srgbClr val="0000FF"/>
                </a:solidFill>
                <a:latin typeface="Arial" panose="020B0604020202020204" pitchFamily="34" charset="0"/>
                <a:cs typeface="Times New Roman" panose="02020603050405020304" pitchFamily="18" charset="0"/>
              </a:rPr>
              <a:t> 조직의 기계적 탄성도 특성은 </a:t>
            </a:r>
            <a:r>
              <a:rPr lang="ko-KR" altLang="en-US" sz="900" b="1" kern="100" dirty="0">
                <a:solidFill>
                  <a:srgbClr val="FF0000"/>
                </a:solidFill>
                <a:latin typeface="Arial" panose="020B0604020202020204" pitchFamily="34" charset="0"/>
                <a:cs typeface="Times New Roman" panose="02020603050405020304" pitchFamily="18" charset="0"/>
              </a:rPr>
              <a:t>멀티 피크 분포도를 </a:t>
            </a:r>
            <a:r>
              <a:rPr lang="ko-KR" altLang="en-US" sz="900" b="1" kern="100" dirty="0">
                <a:latin typeface="Arial" panose="020B0604020202020204" pitchFamily="34" charset="0"/>
                <a:cs typeface="Times New Roman" panose="02020603050405020304" pitchFamily="18" charset="0"/>
              </a:rPr>
              <a:t>지니는 현상을 발견 </a:t>
            </a:r>
            <a:r>
              <a:rPr lang="en-US" altLang="ko-KR" sz="900" b="1" kern="100" dirty="0">
                <a:latin typeface="Arial" panose="020B0604020202020204" pitchFamily="34" charset="0"/>
                <a:cs typeface="Times New Roman" panose="02020603050405020304" pitchFamily="18" charset="0"/>
                <a:sym typeface="Wingdings" panose="05000000000000000000" pitchFamily="2" charset="2"/>
              </a:rPr>
              <a:t> AFM indentation </a:t>
            </a:r>
            <a:r>
              <a:rPr lang="ko-KR" altLang="en-US" sz="900" b="1" kern="100" dirty="0">
                <a:latin typeface="Arial" panose="020B0604020202020204" pitchFamily="34" charset="0"/>
                <a:cs typeface="Times New Roman" panose="02020603050405020304" pitchFamily="18" charset="0"/>
                <a:sym typeface="Wingdings" panose="05000000000000000000" pitchFamily="2" charset="2"/>
              </a:rPr>
              <a:t>기술을 이용하여 양성 점 조직과 악성 </a:t>
            </a:r>
            <a:r>
              <a:rPr lang="ko-KR" altLang="en-US" sz="900" b="1" kern="100" dirty="0" err="1">
                <a:latin typeface="Arial" panose="020B0604020202020204" pitchFamily="34" charset="0"/>
                <a:cs typeface="Times New Roman" panose="02020603050405020304" pitchFamily="18" charset="0"/>
                <a:sym typeface="Wingdings" panose="05000000000000000000" pitchFamily="2" charset="2"/>
              </a:rPr>
              <a:t>흑색종의</a:t>
            </a:r>
            <a:r>
              <a:rPr lang="ko-KR" altLang="en-US" sz="900" b="1" kern="100" dirty="0">
                <a:latin typeface="Arial" panose="020B0604020202020204" pitchFamily="34" charset="0"/>
                <a:cs typeface="Times New Roman" panose="02020603050405020304" pitchFamily="18" charset="0"/>
                <a:sym typeface="Wingdings" panose="05000000000000000000" pitchFamily="2" charset="2"/>
              </a:rPr>
              <a:t> 구별이 가능함을 시사</a:t>
            </a:r>
            <a:endParaRPr lang="en-US" altLang="ko-KR" sz="900" b="1" kern="100" dirty="0">
              <a:latin typeface="Arial" panose="020B0604020202020204" pitchFamily="34" charset="0"/>
              <a:cs typeface="Times New Roman" panose="02020603050405020304" pitchFamily="18" charset="0"/>
              <a:sym typeface="Wingdings" panose="05000000000000000000" pitchFamily="2" charset="2"/>
            </a:endParaRPr>
          </a:p>
          <a:p>
            <a:pPr marL="128588" indent="-128588" algn="just">
              <a:lnSpc>
                <a:spcPct val="150000"/>
              </a:lnSpc>
              <a:buFont typeface="Wingdings" panose="05000000000000000000" pitchFamily="2" charset="2"/>
              <a:buChar char="§"/>
            </a:pPr>
            <a:endParaRPr lang="en-US" altLang="ko-KR" sz="900" b="1" kern="100" dirty="0">
              <a:latin typeface="Arial" panose="020B0604020202020204" pitchFamily="34" charset="0"/>
              <a:cs typeface="Times New Roman" panose="02020603050405020304" pitchFamily="18" charset="0"/>
            </a:endParaRPr>
          </a:p>
          <a:p>
            <a:pPr marL="128588" indent="-128588" algn="just">
              <a:lnSpc>
                <a:spcPct val="150000"/>
              </a:lnSpc>
              <a:buFont typeface="Wingdings" panose="05000000000000000000" pitchFamily="2" charset="2"/>
              <a:buChar char="§"/>
            </a:pPr>
            <a:r>
              <a:rPr lang="ko-KR" altLang="en-US" sz="900" b="1" kern="100" dirty="0">
                <a:latin typeface="Arial" panose="020B0604020202020204" pitchFamily="34" charset="0"/>
                <a:cs typeface="Times New Roman" panose="02020603050405020304" pitchFamily="18" charset="0"/>
              </a:rPr>
              <a:t>또한 이러한 특성은 기존의 결과와 매우 유사하며 </a:t>
            </a:r>
            <a:r>
              <a:rPr lang="en-US" altLang="ko-KR" sz="900" b="1" kern="100" dirty="0">
                <a:solidFill>
                  <a:srgbClr val="FF0000"/>
                </a:solidFill>
                <a:latin typeface="Arial" panose="020B0604020202020204" pitchFamily="34" charset="0"/>
                <a:cs typeface="Times New Roman" panose="02020603050405020304" pitchFamily="18" charset="0"/>
              </a:rPr>
              <a:t>3</a:t>
            </a:r>
            <a:r>
              <a:rPr lang="ko-KR" altLang="en-US" sz="900" b="1" kern="100" dirty="0">
                <a:solidFill>
                  <a:srgbClr val="FF0000"/>
                </a:solidFill>
                <a:latin typeface="Arial" panose="020B0604020202020204" pitchFamily="34" charset="0"/>
                <a:cs typeface="Times New Roman" panose="02020603050405020304" pitchFamily="18" charset="0"/>
              </a:rPr>
              <a:t>개월이 지난 후에도 유지 </a:t>
            </a:r>
            <a:r>
              <a:rPr lang="ko-KR" altLang="en-US" sz="900" b="1" kern="100" dirty="0">
                <a:latin typeface="Arial" panose="020B0604020202020204" pitchFamily="34" charset="0"/>
                <a:cs typeface="Times New Roman" panose="02020603050405020304" pitchFamily="18" charset="0"/>
              </a:rPr>
              <a:t>되는 것을 확인함</a:t>
            </a:r>
            <a:endParaRPr lang="en-US" altLang="ko-KR" sz="900" b="1" kern="100" dirty="0">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55400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298625" y="501813"/>
            <a:ext cx="8271778" cy="341632"/>
          </a:xfrm>
          <a:noFill/>
        </p:spPr>
        <p:txBody>
          <a:bodyPr wrap="square" rtlCol="0">
            <a:spAutoFit/>
          </a:bodyPr>
          <a:lstStyle/>
          <a:p>
            <a:r>
              <a:rPr lang="ko-KR" altLang="en-US" sz="1800" b="1" dirty="0">
                <a:latin typeface="Calibri" panose="020F0502020204030204" pitchFamily="34" charset="0"/>
                <a:ea typeface="+mn-ea"/>
                <a:cs typeface="+mn-cs"/>
              </a:rPr>
              <a:t>악성 </a:t>
            </a:r>
            <a:r>
              <a:rPr lang="ko-KR" altLang="en-US" sz="1800" b="1" dirty="0" err="1">
                <a:latin typeface="Calibri" panose="020F0502020204030204" pitchFamily="34" charset="0"/>
                <a:ea typeface="+mn-ea"/>
                <a:cs typeface="+mn-cs"/>
              </a:rPr>
              <a:t>흑색종</a:t>
            </a:r>
            <a:r>
              <a:rPr lang="ko-KR" altLang="en-US" sz="1800" b="1" dirty="0">
                <a:latin typeface="Calibri" panose="020F0502020204030204" pitchFamily="34" charset="0"/>
                <a:ea typeface="+mn-ea"/>
                <a:cs typeface="+mn-cs"/>
              </a:rPr>
              <a:t> 조직 염색 표본 시료 </a:t>
            </a:r>
            <a:r>
              <a:rPr lang="en-US" altLang="ko-KR" sz="1800" b="1" dirty="0">
                <a:latin typeface="Calibri" panose="020F0502020204030204" pitchFamily="34" charset="0"/>
                <a:ea typeface="+mn-ea"/>
                <a:cs typeface="+mn-cs"/>
              </a:rPr>
              <a:t>AFM indentation </a:t>
            </a:r>
            <a:r>
              <a:rPr lang="ko-KR" altLang="en-US" sz="1800" b="1" dirty="0">
                <a:latin typeface="Calibri" panose="020F0502020204030204" pitchFamily="34" charset="0"/>
                <a:ea typeface="+mn-ea"/>
                <a:cs typeface="+mn-cs"/>
              </a:rPr>
              <a:t>결과</a:t>
            </a:r>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555" y="1537373"/>
            <a:ext cx="2928366" cy="1924812"/>
          </a:xfrm>
          <a:prstGeom prst="rect">
            <a:avLst/>
          </a:prstGeom>
        </p:spPr>
      </p:pic>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8786" y="1510536"/>
            <a:ext cx="3367278" cy="3570732"/>
          </a:xfrm>
          <a:prstGeom prst="rect">
            <a:avLst/>
          </a:prstGeom>
        </p:spPr>
      </p:pic>
      <p:pic>
        <p:nvPicPr>
          <p:cNvPr id="7" name="그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55" y="3435348"/>
            <a:ext cx="3481578" cy="2500884"/>
          </a:xfrm>
          <a:prstGeom prst="rect">
            <a:avLst/>
          </a:prstGeom>
        </p:spPr>
      </p:pic>
      <p:sp>
        <p:nvSpPr>
          <p:cNvPr id="8" name="직사각형 7"/>
          <p:cNvSpPr/>
          <p:nvPr/>
        </p:nvSpPr>
        <p:spPr>
          <a:xfrm>
            <a:off x="103924" y="2311397"/>
            <a:ext cx="1001349" cy="253916"/>
          </a:xfrm>
          <a:prstGeom prst="rect">
            <a:avLst/>
          </a:prstGeom>
        </p:spPr>
        <p:txBody>
          <a:bodyPr wrap="square">
            <a:spAutoFit/>
          </a:bodyPr>
          <a:lstStyle/>
          <a:p>
            <a:r>
              <a:rPr lang="ko-KR" altLang="en-US" sz="1050" b="1" dirty="0">
                <a:solidFill>
                  <a:srgbClr val="0000FF"/>
                </a:solidFill>
                <a:latin typeface="Arial" panose="020B0604020202020204" pitchFamily="34" charset="0"/>
              </a:rPr>
              <a:t>정상 조직</a:t>
            </a:r>
            <a:endParaRPr lang="ko-KR" altLang="en-US" sz="1050" dirty="0">
              <a:solidFill>
                <a:srgbClr val="0000FF"/>
              </a:solidFill>
            </a:endParaRPr>
          </a:p>
        </p:txBody>
      </p:sp>
      <p:sp>
        <p:nvSpPr>
          <p:cNvPr id="9" name="직사각형 8"/>
          <p:cNvSpPr/>
          <p:nvPr/>
        </p:nvSpPr>
        <p:spPr>
          <a:xfrm>
            <a:off x="3155354" y="2877807"/>
            <a:ext cx="1037861" cy="253916"/>
          </a:xfrm>
          <a:prstGeom prst="rect">
            <a:avLst/>
          </a:prstGeom>
        </p:spPr>
        <p:txBody>
          <a:bodyPr wrap="square">
            <a:spAutoFit/>
          </a:bodyPr>
          <a:lstStyle/>
          <a:p>
            <a:r>
              <a:rPr lang="ko-KR" altLang="en-US" sz="1050" b="1" dirty="0">
                <a:solidFill>
                  <a:srgbClr val="0000FF"/>
                </a:solidFill>
                <a:latin typeface="Arial" panose="020B0604020202020204" pitchFamily="34" charset="0"/>
              </a:rPr>
              <a:t>양성 점 조직</a:t>
            </a:r>
            <a:endParaRPr lang="ko-KR" altLang="en-US" sz="1050" dirty="0">
              <a:solidFill>
                <a:srgbClr val="0000FF"/>
              </a:solidFill>
            </a:endParaRPr>
          </a:p>
        </p:txBody>
      </p:sp>
      <p:sp>
        <p:nvSpPr>
          <p:cNvPr id="10" name="직사각형 9"/>
          <p:cNvSpPr/>
          <p:nvPr/>
        </p:nvSpPr>
        <p:spPr>
          <a:xfrm>
            <a:off x="72122" y="4725985"/>
            <a:ext cx="997545" cy="253916"/>
          </a:xfrm>
          <a:prstGeom prst="rect">
            <a:avLst/>
          </a:prstGeom>
        </p:spPr>
        <p:txBody>
          <a:bodyPr wrap="square">
            <a:spAutoFit/>
          </a:bodyPr>
          <a:lstStyle/>
          <a:p>
            <a:r>
              <a:rPr lang="ko-KR" altLang="en-US" sz="1050" b="1" dirty="0">
                <a:solidFill>
                  <a:srgbClr val="0000FF"/>
                </a:solidFill>
                <a:latin typeface="Arial" panose="020B0604020202020204" pitchFamily="34" charset="0"/>
              </a:rPr>
              <a:t>악성 </a:t>
            </a:r>
            <a:r>
              <a:rPr lang="ko-KR" altLang="en-US" sz="1050" b="1" dirty="0" err="1">
                <a:solidFill>
                  <a:srgbClr val="0000FF"/>
                </a:solidFill>
                <a:latin typeface="Arial" panose="020B0604020202020204" pitchFamily="34" charset="0"/>
              </a:rPr>
              <a:t>흑색종</a:t>
            </a:r>
            <a:endParaRPr lang="ko-KR" altLang="en-US" sz="1050" dirty="0">
              <a:solidFill>
                <a:srgbClr val="0000FF"/>
              </a:solidFill>
            </a:endParaRPr>
          </a:p>
        </p:txBody>
      </p:sp>
      <p:pic>
        <p:nvPicPr>
          <p:cNvPr id="11" name="그림 10"/>
          <p:cNvPicPr>
            <a:picLocks noChangeAspect="1"/>
          </p:cNvPicPr>
          <p:nvPr/>
        </p:nvPicPr>
        <p:blipFill rotWithShape="1">
          <a:blip r:embed="rId5"/>
          <a:srcRect l="39426"/>
          <a:stretch/>
        </p:blipFill>
        <p:spPr>
          <a:xfrm>
            <a:off x="6643590" y="1681255"/>
            <a:ext cx="2369953" cy="3017973"/>
          </a:xfrm>
          <a:prstGeom prst="rect">
            <a:avLst/>
          </a:prstGeom>
        </p:spPr>
      </p:pic>
      <p:sp>
        <p:nvSpPr>
          <p:cNvPr id="12" name="직사각형 11"/>
          <p:cNvSpPr/>
          <p:nvPr/>
        </p:nvSpPr>
        <p:spPr>
          <a:xfrm>
            <a:off x="6885351" y="4799627"/>
            <a:ext cx="1886430" cy="230832"/>
          </a:xfrm>
          <a:prstGeom prst="rect">
            <a:avLst/>
          </a:prstGeom>
          <a:solidFill>
            <a:schemeClr val="accent2">
              <a:lumMod val="40000"/>
              <a:lumOff val="60000"/>
            </a:schemeClr>
          </a:solidFill>
        </p:spPr>
        <p:txBody>
          <a:bodyPr wrap="square">
            <a:spAutoFit/>
          </a:bodyPr>
          <a:lstStyle/>
          <a:p>
            <a:r>
              <a:rPr lang="en-US" altLang="ko-KR" sz="900" b="1" dirty="0">
                <a:latin typeface="Calibri" panose="020F0502020204030204" pitchFamily="34" charset="0"/>
              </a:rPr>
              <a:t>Nature Nanotech. 7, 757-765 (2012).</a:t>
            </a:r>
          </a:p>
        </p:txBody>
      </p:sp>
      <p:sp>
        <p:nvSpPr>
          <p:cNvPr id="13" name="직사각형 12"/>
          <p:cNvSpPr/>
          <p:nvPr/>
        </p:nvSpPr>
        <p:spPr>
          <a:xfrm>
            <a:off x="7875765" y="4540735"/>
            <a:ext cx="1792033" cy="219291"/>
          </a:xfrm>
          <a:prstGeom prst="rect">
            <a:avLst/>
          </a:prstGeom>
        </p:spPr>
        <p:txBody>
          <a:bodyPr wrap="square">
            <a:spAutoFit/>
          </a:bodyPr>
          <a:lstStyle/>
          <a:p>
            <a:r>
              <a:rPr lang="ko-KR" altLang="en-US" sz="825" b="1" dirty="0">
                <a:solidFill>
                  <a:srgbClr val="FF0000"/>
                </a:solidFill>
                <a:latin typeface="Arial" panose="020B0604020202020204" pitchFamily="34" charset="0"/>
              </a:rPr>
              <a:t>유방암 조직 실험 결과</a:t>
            </a:r>
            <a:endParaRPr lang="ko-KR" altLang="en-US" sz="825" dirty="0">
              <a:solidFill>
                <a:srgbClr val="FF0000"/>
              </a:solidFill>
            </a:endParaRPr>
          </a:p>
        </p:txBody>
      </p:sp>
      <p:sp>
        <p:nvSpPr>
          <p:cNvPr id="14" name="직사각형 13"/>
          <p:cNvSpPr/>
          <p:nvPr/>
        </p:nvSpPr>
        <p:spPr>
          <a:xfrm>
            <a:off x="3734374" y="5128319"/>
            <a:ext cx="5195314" cy="715581"/>
          </a:xfrm>
          <a:prstGeom prst="rect">
            <a:avLst/>
          </a:prstGeom>
        </p:spPr>
        <p:txBody>
          <a:bodyPr wrap="square">
            <a:spAutoFit/>
          </a:bodyPr>
          <a:lstStyle/>
          <a:p>
            <a:pPr marL="128588" indent="-128588" algn="just">
              <a:lnSpc>
                <a:spcPct val="150000"/>
              </a:lnSpc>
              <a:buFont typeface="Wingdings" panose="05000000000000000000" pitchFamily="2" charset="2"/>
              <a:buChar char="§"/>
            </a:pPr>
            <a:r>
              <a:rPr lang="ko-KR" altLang="en-US" sz="900" b="1" kern="100" dirty="0">
                <a:latin typeface="Arial" panose="020B0604020202020204" pitchFamily="34" charset="0"/>
                <a:cs typeface="Times New Roman" panose="02020603050405020304" pitchFamily="18" charset="0"/>
              </a:rPr>
              <a:t>기존의 연구 결과에 따르면 정상</a:t>
            </a:r>
            <a:r>
              <a:rPr lang="en-US" altLang="ko-KR" sz="900" b="1" kern="100" dirty="0">
                <a:latin typeface="Arial" panose="020B0604020202020204" pitchFamily="34" charset="0"/>
                <a:cs typeface="Times New Roman" panose="02020603050405020304" pitchFamily="18" charset="0"/>
              </a:rPr>
              <a:t>, </a:t>
            </a:r>
            <a:r>
              <a:rPr lang="ko-KR" altLang="en-US" sz="900" b="1" kern="100" dirty="0">
                <a:latin typeface="Arial" panose="020B0604020202020204" pitchFamily="34" charset="0"/>
                <a:cs typeface="Times New Roman" panose="02020603050405020304" pitchFamily="18" charset="0"/>
              </a:rPr>
              <a:t>양성종양</a:t>
            </a:r>
            <a:r>
              <a:rPr lang="en-US" altLang="ko-KR" sz="900" b="1" kern="100" dirty="0">
                <a:latin typeface="Arial" panose="020B0604020202020204" pitchFamily="34" charset="0"/>
                <a:cs typeface="Times New Roman" panose="02020603050405020304" pitchFamily="18" charset="0"/>
              </a:rPr>
              <a:t>, </a:t>
            </a:r>
            <a:r>
              <a:rPr lang="ko-KR" altLang="en-US" sz="900" b="1" kern="100" dirty="0">
                <a:latin typeface="Arial" panose="020B0604020202020204" pitchFamily="34" charset="0"/>
                <a:cs typeface="Times New Roman" panose="02020603050405020304" pitchFamily="18" charset="0"/>
              </a:rPr>
              <a:t>암 </a:t>
            </a:r>
            <a:r>
              <a:rPr lang="en-US" altLang="ko-KR" sz="900" b="1" kern="100" dirty="0">
                <a:latin typeface="Arial" panose="020B0604020202020204" pitchFamily="34" charset="0"/>
                <a:cs typeface="Times New Roman" panose="02020603050405020304" pitchFamily="18" charset="0"/>
              </a:rPr>
              <a:t>(</a:t>
            </a:r>
            <a:r>
              <a:rPr lang="ko-KR" altLang="en-US" sz="900" b="1" kern="100" dirty="0">
                <a:latin typeface="Arial" panose="020B0604020202020204" pitchFamily="34" charset="0"/>
                <a:cs typeface="Times New Roman" panose="02020603050405020304" pitchFamily="18" charset="0"/>
              </a:rPr>
              <a:t>유방암</a:t>
            </a:r>
            <a:r>
              <a:rPr lang="en-US" altLang="ko-KR" sz="900" b="1" kern="100" dirty="0">
                <a:latin typeface="Arial" panose="020B0604020202020204" pitchFamily="34" charset="0"/>
                <a:cs typeface="Times New Roman" panose="02020603050405020304" pitchFamily="18" charset="0"/>
              </a:rPr>
              <a:t>) </a:t>
            </a:r>
            <a:r>
              <a:rPr lang="ko-KR" altLang="en-US" sz="900" b="1" kern="100" dirty="0">
                <a:latin typeface="Arial" panose="020B0604020202020204" pitchFamily="34" charset="0"/>
                <a:cs typeface="Times New Roman" panose="02020603050405020304" pitchFamily="18" charset="0"/>
              </a:rPr>
              <a:t>조직을 </a:t>
            </a:r>
            <a:r>
              <a:rPr lang="en-US" altLang="ko-KR" sz="900" b="1" kern="100" dirty="0">
                <a:latin typeface="Arial" panose="020B0604020202020204" pitchFamily="34" charset="0"/>
                <a:cs typeface="Times New Roman" panose="02020603050405020304" pitchFamily="18" charset="0"/>
              </a:rPr>
              <a:t>AFM indentation </a:t>
            </a:r>
            <a:r>
              <a:rPr lang="ko-KR" altLang="en-US" sz="900" b="1" kern="100" dirty="0">
                <a:latin typeface="Arial" panose="020B0604020202020204" pitchFamily="34" charset="0"/>
                <a:cs typeface="Times New Roman" panose="02020603050405020304" pitchFamily="18" charset="0"/>
              </a:rPr>
              <a:t>실험을 한 결과 암 조직에서만 멀티 피크 분포도를 지닌 기계적 특성이 나타남</a:t>
            </a:r>
            <a:endParaRPr lang="en-US" altLang="ko-KR" sz="900" b="1" kern="100" dirty="0">
              <a:latin typeface="Arial" panose="020B0604020202020204" pitchFamily="34" charset="0"/>
              <a:cs typeface="Times New Roman" panose="02020603050405020304" pitchFamily="18" charset="0"/>
            </a:endParaRPr>
          </a:p>
          <a:p>
            <a:pPr marL="128588" indent="-128588" algn="just">
              <a:lnSpc>
                <a:spcPct val="150000"/>
              </a:lnSpc>
              <a:buFont typeface="Wingdings" panose="05000000000000000000" pitchFamily="2" charset="2"/>
              <a:buChar char="§"/>
            </a:pPr>
            <a:r>
              <a:rPr lang="ko-KR" altLang="en-US" sz="900" b="1" kern="100" dirty="0">
                <a:latin typeface="Arial" panose="020B0604020202020204" pitchFamily="34" charset="0"/>
                <a:cs typeface="Times New Roman" panose="02020603050405020304" pitchFamily="18" charset="0"/>
              </a:rPr>
              <a:t>악성 </a:t>
            </a:r>
            <a:r>
              <a:rPr lang="ko-KR" altLang="en-US" sz="900" b="1" kern="100" dirty="0" err="1">
                <a:latin typeface="Arial" panose="020B0604020202020204" pitchFamily="34" charset="0"/>
                <a:cs typeface="Times New Roman" panose="02020603050405020304" pitchFamily="18" charset="0"/>
              </a:rPr>
              <a:t>흑색종</a:t>
            </a:r>
            <a:r>
              <a:rPr lang="ko-KR" altLang="en-US" sz="900" b="1" kern="100" dirty="0">
                <a:latin typeface="Arial" panose="020B0604020202020204" pitchFamily="34" charset="0"/>
                <a:cs typeface="Times New Roman" panose="02020603050405020304" pitchFamily="18" charset="0"/>
              </a:rPr>
              <a:t> 실험 결과에서도 기존의 연구 결과와 매우 유사한 결과를 얻음</a:t>
            </a:r>
            <a:endParaRPr lang="en-US" altLang="ko-KR" sz="900" b="1" kern="100" dirty="0">
              <a:latin typeface="Arial" panose="020B0604020202020204" pitchFamily="34" charset="0"/>
              <a:cs typeface="Times New Roman" panose="02020603050405020304" pitchFamily="18" charset="0"/>
            </a:endParaRPr>
          </a:p>
        </p:txBody>
      </p:sp>
      <p:sp>
        <p:nvSpPr>
          <p:cNvPr id="15" name="직사각형 14"/>
          <p:cNvSpPr/>
          <p:nvPr/>
        </p:nvSpPr>
        <p:spPr>
          <a:xfrm>
            <a:off x="98311" y="1276025"/>
            <a:ext cx="1792033" cy="253916"/>
          </a:xfrm>
          <a:prstGeom prst="rect">
            <a:avLst/>
          </a:prstGeom>
        </p:spPr>
        <p:txBody>
          <a:bodyPr wrap="square">
            <a:spAutoFit/>
          </a:bodyPr>
          <a:lstStyle/>
          <a:p>
            <a:r>
              <a:rPr lang="en-US" altLang="ko-KR" sz="1050" b="1" dirty="0">
                <a:solidFill>
                  <a:srgbClr val="FF0000"/>
                </a:solidFill>
                <a:latin typeface="Arial" panose="020B0604020202020204" pitchFamily="34" charset="0"/>
              </a:rPr>
              <a:t>Our data</a:t>
            </a:r>
            <a:endParaRPr lang="ko-KR" altLang="en-US" sz="1050" dirty="0">
              <a:solidFill>
                <a:srgbClr val="FF0000"/>
              </a:solidFill>
            </a:endParaRPr>
          </a:p>
        </p:txBody>
      </p:sp>
      <p:sp>
        <p:nvSpPr>
          <p:cNvPr id="16" name="직사각형 15"/>
          <p:cNvSpPr/>
          <p:nvPr/>
        </p:nvSpPr>
        <p:spPr>
          <a:xfrm>
            <a:off x="6643590" y="3668412"/>
            <a:ext cx="2426270" cy="1077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직사각형 16"/>
          <p:cNvSpPr/>
          <p:nvPr/>
        </p:nvSpPr>
        <p:spPr>
          <a:xfrm>
            <a:off x="6831165" y="1450422"/>
            <a:ext cx="1792033" cy="415498"/>
          </a:xfrm>
          <a:prstGeom prst="rect">
            <a:avLst/>
          </a:prstGeom>
        </p:spPr>
        <p:txBody>
          <a:bodyPr wrap="square">
            <a:spAutoFit/>
          </a:bodyPr>
          <a:lstStyle/>
          <a:p>
            <a:r>
              <a:rPr lang="ko-KR" altLang="en-US" sz="1050" b="1" dirty="0">
                <a:solidFill>
                  <a:srgbClr val="0000FF"/>
                </a:solidFill>
                <a:latin typeface="Arial" panose="020B0604020202020204" pitchFamily="34" charset="0"/>
              </a:rPr>
              <a:t>유방암 조직 </a:t>
            </a:r>
            <a:r>
              <a:rPr lang="en-US" altLang="ko-KR" sz="1050" b="1" dirty="0">
                <a:solidFill>
                  <a:srgbClr val="0000FF"/>
                </a:solidFill>
                <a:latin typeface="Arial" panose="020B0604020202020204" pitchFamily="34" charset="0"/>
              </a:rPr>
              <a:t>AFM </a:t>
            </a:r>
            <a:r>
              <a:rPr lang="ko-KR" altLang="en-US" sz="1050" b="1" dirty="0">
                <a:solidFill>
                  <a:srgbClr val="0000FF"/>
                </a:solidFill>
                <a:latin typeface="Arial" panose="020B0604020202020204" pitchFamily="34" charset="0"/>
              </a:rPr>
              <a:t>실험 결과</a:t>
            </a:r>
            <a:endParaRPr lang="ko-KR" altLang="en-US" sz="1050" dirty="0">
              <a:solidFill>
                <a:srgbClr val="0000FF"/>
              </a:solidFill>
            </a:endParaRPr>
          </a:p>
        </p:txBody>
      </p:sp>
    </p:spTree>
    <p:extLst>
      <p:ext uri="{BB962C8B-B14F-4D97-AF65-F5344CB8AC3E}">
        <p14:creationId xmlns:p14="http://schemas.microsoft.com/office/powerpoint/2010/main" val="2916590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5BAED5-ECB0-4AE2-B6EC-26B76C771B75}"/>
              </a:ext>
            </a:extLst>
          </p:cNvPr>
          <p:cNvSpPr>
            <a:spLocks noGrp="1"/>
          </p:cNvSpPr>
          <p:nvPr>
            <p:ph type="title"/>
          </p:nvPr>
        </p:nvSpPr>
        <p:spPr/>
        <p:txBody>
          <a:bodyPr>
            <a:normAutofit/>
          </a:bodyPr>
          <a:lstStyle/>
          <a:p>
            <a:r>
              <a:rPr lang="en-US" altLang="ko-KR" sz="3200" dirty="0"/>
              <a:t>Embryogenesis (embryo development)</a:t>
            </a:r>
            <a:endParaRPr lang="ko-KR" altLang="en-US" sz="3200" dirty="0"/>
          </a:p>
        </p:txBody>
      </p:sp>
      <p:sp>
        <p:nvSpPr>
          <p:cNvPr id="3" name="내용 개체 틀 2">
            <a:extLst>
              <a:ext uri="{FF2B5EF4-FFF2-40B4-BE49-F238E27FC236}">
                <a16:creationId xmlns:a16="http://schemas.microsoft.com/office/drawing/2014/main" id="{3736E50B-8DD7-49A9-B0BC-39A7E80FEA4C}"/>
              </a:ext>
            </a:extLst>
          </p:cNvPr>
          <p:cNvSpPr>
            <a:spLocks noGrp="1"/>
          </p:cNvSpPr>
          <p:nvPr>
            <p:ph idx="1"/>
          </p:nvPr>
        </p:nvSpPr>
        <p:spPr/>
        <p:txBody>
          <a:bodyPr>
            <a:normAutofit/>
          </a:bodyPr>
          <a:lstStyle/>
          <a:p>
            <a:r>
              <a:rPr lang="en-US" altLang="ko-KR" sz="1800" dirty="0">
                <a:highlight>
                  <a:srgbClr val="FFFF00"/>
                </a:highlight>
              </a:rPr>
              <a:t>Video clip (Rob Philips)   3:49’     5:49’</a:t>
            </a:r>
            <a:endParaRPr lang="ko-KR" altLang="en-US" sz="1800" dirty="0">
              <a:highlight>
                <a:srgbClr val="FFFF00"/>
              </a:highlight>
            </a:endParaRPr>
          </a:p>
        </p:txBody>
      </p:sp>
      <p:pic>
        <p:nvPicPr>
          <p:cNvPr id="1026" name="Picture 2" descr="Image result for embryonic development"/>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10940" y="2435279"/>
            <a:ext cx="5273055" cy="411332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6045595" y="3032836"/>
            <a:ext cx="2787416" cy="2800767"/>
          </a:xfrm>
          <a:prstGeom prst="rect">
            <a:avLst/>
          </a:prstGeom>
        </p:spPr>
        <p:txBody>
          <a:bodyPr wrap="square">
            <a:spAutoFit/>
          </a:bodyPr>
          <a:lstStyle/>
          <a:p>
            <a:pPr>
              <a:defRPr/>
            </a:pPr>
            <a:r>
              <a:rPr lang="ko-KR" altLang="en-US" sz="1600" dirty="0">
                <a:latin typeface="HY그래픽M" pitchFamily="18" charset="-127"/>
                <a:ea typeface="HY그래픽M" pitchFamily="18" charset="-127"/>
                <a:sym typeface="Wingdings" pitchFamily="2" charset="2"/>
              </a:rPr>
              <a:t>발생과정에서 수정란은 계속 분열하여 인간의 경우 약 </a:t>
            </a:r>
            <a:r>
              <a:rPr lang="en-US" altLang="ko-KR" sz="1600" dirty="0">
                <a:solidFill>
                  <a:srgbClr val="FF0000"/>
                </a:solidFill>
                <a:latin typeface="HY그래픽M" pitchFamily="18" charset="-127"/>
                <a:ea typeface="HY그래픽M" pitchFamily="18" charset="-127"/>
                <a:sym typeface="Wingdings" pitchFamily="2" charset="2"/>
              </a:rPr>
              <a:t>10</a:t>
            </a:r>
            <a:r>
              <a:rPr lang="ko-KR" altLang="en-US" sz="1600" dirty="0">
                <a:solidFill>
                  <a:srgbClr val="FF0000"/>
                </a:solidFill>
                <a:latin typeface="HY그래픽M" pitchFamily="18" charset="-127"/>
                <a:ea typeface="HY그래픽M" pitchFamily="18" charset="-127"/>
                <a:sym typeface="Wingdings" pitchFamily="2" charset="2"/>
              </a:rPr>
              <a:t>조 개의 </a:t>
            </a:r>
            <a:r>
              <a:rPr lang="ko-KR" altLang="en-US" sz="1600" dirty="0">
                <a:latin typeface="HY그래픽M" pitchFamily="18" charset="-127"/>
                <a:ea typeface="HY그래픽M" pitchFamily="18" charset="-127"/>
                <a:sym typeface="Wingdings" pitchFamily="2" charset="2"/>
              </a:rPr>
              <a:t>세포를 </a:t>
            </a:r>
            <a:endParaRPr lang="en-US" altLang="ko-KR" sz="1600" dirty="0">
              <a:latin typeface="HY그래픽M" pitchFamily="18" charset="-127"/>
              <a:ea typeface="HY그래픽M" pitchFamily="18" charset="-127"/>
              <a:sym typeface="Wingdings" pitchFamily="2" charset="2"/>
            </a:endParaRPr>
          </a:p>
          <a:p>
            <a:pPr>
              <a:defRPr/>
            </a:pPr>
            <a:r>
              <a:rPr lang="ko-KR" altLang="en-US" sz="1600" dirty="0">
                <a:latin typeface="HY그래픽M" pitchFamily="18" charset="-127"/>
                <a:ea typeface="HY그래픽M" pitchFamily="18" charset="-127"/>
                <a:sym typeface="Wingdings" pitchFamily="2" charset="2"/>
              </a:rPr>
              <a:t>생성한다</a:t>
            </a:r>
            <a:r>
              <a:rPr lang="en-US" altLang="ko-KR" sz="1600" dirty="0">
                <a:latin typeface="HY그래픽M" pitchFamily="18" charset="-127"/>
                <a:ea typeface="HY그래픽M" pitchFamily="18" charset="-127"/>
                <a:sym typeface="Wingdings" pitchFamily="2" charset="2"/>
              </a:rPr>
              <a:t>.</a:t>
            </a:r>
          </a:p>
          <a:p>
            <a:pPr marL="342900" indent="-342900">
              <a:buFont typeface="Wingdings" pitchFamily="2" charset="2"/>
              <a:buChar char="à"/>
              <a:defRPr/>
            </a:pPr>
            <a:r>
              <a:rPr lang="ko-KR" altLang="en-US" sz="1600" dirty="0">
                <a:latin typeface="HY그래픽M" pitchFamily="18" charset="-127"/>
                <a:ea typeface="HY그래픽M" pitchFamily="18" charset="-127"/>
                <a:sym typeface="Wingdings" pitchFamily="2" charset="2"/>
              </a:rPr>
              <a:t>수정란의 게놈에 의해서 여러 다른 조합의 유전자들을 발현하는 </a:t>
            </a:r>
            <a:endParaRPr lang="en-US" altLang="ko-KR" sz="1600" dirty="0">
              <a:latin typeface="HY그래픽M" pitchFamily="18" charset="-127"/>
              <a:ea typeface="HY그래픽M" pitchFamily="18" charset="-127"/>
              <a:sym typeface="Wingdings" pitchFamily="2" charset="2"/>
            </a:endParaRPr>
          </a:p>
          <a:p>
            <a:pPr>
              <a:defRPr/>
            </a:pPr>
            <a:r>
              <a:rPr lang="en-US" altLang="ko-KR" sz="1600" dirty="0">
                <a:latin typeface="HY그래픽M" pitchFamily="18" charset="-127"/>
                <a:ea typeface="HY그래픽M" pitchFamily="18" charset="-127"/>
                <a:sym typeface="Wingdings" pitchFamily="2" charset="2"/>
              </a:rPr>
              <a:t>    </a:t>
            </a:r>
            <a:r>
              <a:rPr lang="ko-KR" altLang="en-US" sz="1600" dirty="0">
                <a:latin typeface="HY그래픽M" pitchFamily="18" charset="-127"/>
                <a:ea typeface="HY그래픽M" pitchFamily="18" charset="-127"/>
                <a:sym typeface="Wingdings" pitchFamily="2" charset="2"/>
              </a:rPr>
              <a:t>서로 다른 타입의 세포가 만들어 지도록 하며</a:t>
            </a:r>
            <a:r>
              <a:rPr lang="en-US" altLang="ko-KR" sz="1600" dirty="0">
                <a:latin typeface="HY그래픽M" pitchFamily="18" charset="-127"/>
                <a:ea typeface="HY그래픽M" pitchFamily="18" charset="-127"/>
                <a:sym typeface="Wingdings" pitchFamily="2" charset="2"/>
              </a:rPr>
              <a:t>, </a:t>
            </a:r>
            <a:r>
              <a:rPr lang="ko-KR" altLang="en-US" sz="1600" dirty="0">
                <a:latin typeface="HY그래픽M" pitchFamily="18" charset="-127"/>
                <a:ea typeface="HY그래픽M" pitchFamily="18" charset="-127"/>
                <a:sym typeface="Wingdings" pitchFamily="2" charset="2"/>
              </a:rPr>
              <a:t>정교하고 복잡한 삼차원 양상으로 배열되도록 한다</a:t>
            </a:r>
            <a:r>
              <a:rPr lang="en-US" altLang="ko-KR" sz="1600" dirty="0">
                <a:latin typeface="HY그래픽M" pitchFamily="18" charset="-127"/>
                <a:ea typeface="HY그래픽M" pitchFamily="18" charset="-127"/>
                <a:sym typeface="Wingdings" pitchFamily="2" charset="2"/>
              </a:rPr>
              <a:t>.</a:t>
            </a:r>
          </a:p>
        </p:txBody>
      </p:sp>
    </p:spTree>
    <p:extLst>
      <p:ext uri="{BB962C8B-B14F-4D97-AF65-F5344CB8AC3E}">
        <p14:creationId xmlns:p14="http://schemas.microsoft.com/office/powerpoint/2010/main" val="3101699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22" y="1425456"/>
            <a:ext cx="4265877" cy="4528956"/>
          </a:xfrm>
          <a:prstGeom prst="rect">
            <a:avLst/>
          </a:prstGeom>
        </p:spPr>
      </p:pic>
      <p:sp>
        <p:nvSpPr>
          <p:cNvPr id="7" name="직사각형 6"/>
          <p:cNvSpPr/>
          <p:nvPr/>
        </p:nvSpPr>
        <p:spPr>
          <a:xfrm>
            <a:off x="4218455" y="1599139"/>
            <a:ext cx="4874072" cy="923330"/>
          </a:xfrm>
          <a:prstGeom prst="rect">
            <a:avLst/>
          </a:prstGeom>
        </p:spPr>
        <p:txBody>
          <a:bodyPr wrap="square">
            <a:spAutoFit/>
          </a:bodyPr>
          <a:lstStyle/>
          <a:p>
            <a:pPr algn="just" latinLnBrk="0">
              <a:lnSpc>
                <a:spcPct val="150000"/>
              </a:lnSpc>
            </a:pPr>
            <a:r>
              <a:rPr lang="ko-KR" altLang="en-US" sz="900" kern="100" dirty="0">
                <a:latin typeface="Arial" panose="020B0604020202020204" pitchFamily="34" charset="0"/>
                <a:cs typeface="Times New Roman" panose="02020603050405020304" pitchFamily="18" charset="0"/>
              </a:rPr>
              <a:t>나이</a:t>
            </a:r>
            <a:r>
              <a:rPr lang="en-US" altLang="ko-KR" sz="900" kern="100" dirty="0">
                <a:latin typeface="Arial" panose="020B0604020202020204" pitchFamily="34" charset="0"/>
                <a:cs typeface="Times New Roman" panose="02020603050405020304" pitchFamily="18" charset="0"/>
              </a:rPr>
              <a:t>, </a:t>
            </a:r>
            <a:r>
              <a:rPr lang="ko-KR" altLang="en-US" sz="900" kern="100" dirty="0">
                <a:latin typeface="Arial" panose="020B0604020202020204" pitchFamily="34" charset="0"/>
                <a:cs typeface="Times New Roman" panose="02020603050405020304" pitchFamily="18" charset="0"/>
              </a:rPr>
              <a:t>성별</a:t>
            </a:r>
            <a:r>
              <a:rPr lang="en-US" altLang="ko-KR" sz="900" kern="100" dirty="0">
                <a:latin typeface="Arial" panose="020B0604020202020204" pitchFamily="34" charset="0"/>
                <a:cs typeface="Times New Roman" panose="02020603050405020304" pitchFamily="18" charset="0"/>
              </a:rPr>
              <a:t>, </a:t>
            </a:r>
            <a:r>
              <a:rPr lang="ko-KR" altLang="en-US" sz="900" kern="100" dirty="0" err="1">
                <a:latin typeface="Arial" panose="020B0604020202020204" pitchFamily="34" charset="0"/>
                <a:cs typeface="Times New Roman" panose="02020603050405020304" pitchFamily="18" charset="0"/>
              </a:rPr>
              <a:t>병변의</a:t>
            </a:r>
            <a:r>
              <a:rPr lang="ko-KR" altLang="en-US" sz="900" kern="100" dirty="0">
                <a:latin typeface="Arial" panose="020B0604020202020204" pitchFamily="34" charset="0"/>
                <a:cs typeface="Times New Roman" panose="02020603050405020304" pitchFamily="18" charset="0"/>
              </a:rPr>
              <a:t> 위치에 따른 </a:t>
            </a:r>
            <a:r>
              <a:rPr lang="en-GB" altLang="ko-KR" sz="900" b="1" kern="100" dirty="0">
                <a:latin typeface="Arial" panose="020B0604020202020204" pitchFamily="34" charset="0"/>
                <a:cs typeface="Times New Roman" panose="02020603050405020304" pitchFamily="18" charset="0"/>
              </a:rPr>
              <a:t>(a-c) </a:t>
            </a:r>
            <a:r>
              <a:rPr lang="ko-KR" altLang="en-US" sz="900" b="1" kern="100" dirty="0">
                <a:latin typeface="Arial" panose="020B0604020202020204" pitchFamily="34" charset="0"/>
                <a:cs typeface="Times New Roman" panose="02020603050405020304" pitchFamily="18" charset="0"/>
              </a:rPr>
              <a:t>정상</a:t>
            </a:r>
            <a:r>
              <a:rPr lang="en-GB" altLang="ko-KR" sz="900" kern="100" dirty="0">
                <a:latin typeface="Arial" panose="020B0604020202020204" pitchFamily="34" charset="0"/>
                <a:cs typeface="Times New Roman" panose="02020603050405020304" pitchFamily="18" charset="0"/>
              </a:rPr>
              <a:t>, </a:t>
            </a:r>
            <a:r>
              <a:rPr lang="en-GB" altLang="ko-KR" sz="900" b="1" kern="100" dirty="0">
                <a:latin typeface="Arial" panose="020B0604020202020204" pitchFamily="34" charset="0"/>
                <a:cs typeface="Times New Roman" panose="02020603050405020304" pitchFamily="18" charset="0"/>
              </a:rPr>
              <a:t>(d-f) </a:t>
            </a:r>
            <a:r>
              <a:rPr lang="ko-KR" altLang="en-US" sz="900" b="1" kern="100" dirty="0">
                <a:latin typeface="Arial" panose="020B0604020202020204" pitchFamily="34" charset="0"/>
                <a:cs typeface="Times New Roman" panose="02020603050405020304" pitchFamily="18" charset="0"/>
              </a:rPr>
              <a:t>양성 점 조직</a:t>
            </a:r>
            <a:r>
              <a:rPr lang="en-GB" altLang="ko-KR" sz="900" kern="100" dirty="0">
                <a:latin typeface="Arial" panose="020B0604020202020204" pitchFamily="34" charset="0"/>
                <a:cs typeface="Times New Roman" panose="02020603050405020304" pitchFamily="18" charset="0"/>
              </a:rPr>
              <a:t> </a:t>
            </a:r>
            <a:r>
              <a:rPr lang="en-GB" altLang="ko-KR" sz="900" b="1" kern="100" dirty="0">
                <a:latin typeface="Arial" panose="020B0604020202020204" pitchFamily="34" charset="0"/>
                <a:cs typeface="Times New Roman" panose="02020603050405020304" pitchFamily="18" charset="0"/>
              </a:rPr>
              <a:t>(g-</a:t>
            </a:r>
            <a:r>
              <a:rPr lang="en-GB" altLang="ko-KR" sz="900" b="1" kern="100" dirty="0" err="1">
                <a:latin typeface="Arial" panose="020B0604020202020204" pitchFamily="34" charset="0"/>
                <a:cs typeface="Times New Roman" panose="02020603050405020304" pitchFamily="18" charset="0"/>
              </a:rPr>
              <a:t>i</a:t>
            </a:r>
            <a:r>
              <a:rPr lang="en-GB" altLang="ko-KR" sz="900" b="1" kern="100" dirty="0">
                <a:latin typeface="Arial" panose="020B0604020202020204" pitchFamily="34" charset="0"/>
                <a:cs typeface="Times New Roman" panose="02020603050405020304" pitchFamily="18" charset="0"/>
              </a:rPr>
              <a:t>) </a:t>
            </a:r>
            <a:r>
              <a:rPr lang="ko-KR" altLang="en-US" sz="900" b="1" kern="100" dirty="0">
                <a:latin typeface="Arial" panose="020B0604020202020204" pitchFamily="34" charset="0"/>
                <a:cs typeface="Times New Roman" panose="02020603050405020304" pitchFamily="18" charset="0"/>
              </a:rPr>
              <a:t>악성 </a:t>
            </a:r>
            <a:r>
              <a:rPr lang="ko-KR" altLang="en-US" sz="900" b="1" kern="100" dirty="0" err="1">
                <a:latin typeface="Arial" panose="020B0604020202020204" pitchFamily="34" charset="0"/>
                <a:cs typeface="Times New Roman" panose="02020603050405020304" pitchFamily="18" charset="0"/>
              </a:rPr>
              <a:t>흑색종</a:t>
            </a:r>
            <a:r>
              <a:rPr lang="ko-KR" altLang="en-US" sz="900" b="1" kern="100" dirty="0">
                <a:latin typeface="Arial" panose="020B0604020202020204" pitchFamily="34" charset="0"/>
                <a:cs typeface="Times New Roman" panose="02020603050405020304" pitchFamily="18" charset="0"/>
              </a:rPr>
              <a:t> </a:t>
            </a:r>
            <a:r>
              <a:rPr lang="ko-KR" altLang="en-US" sz="900" kern="100" dirty="0">
                <a:latin typeface="Arial" panose="020B0604020202020204" pitchFamily="34" charset="0"/>
                <a:cs typeface="Times New Roman" panose="02020603050405020304" pitchFamily="18" charset="0"/>
              </a:rPr>
              <a:t>조직의 기계적 특성</a:t>
            </a:r>
            <a:r>
              <a:rPr lang="en-US" altLang="ko-KR" sz="900" b="1" kern="100" dirty="0">
                <a:latin typeface="Arial" panose="020B0604020202020204" pitchFamily="34" charset="0"/>
                <a:cs typeface="Times New Roman" panose="02020603050405020304" pitchFamily="18" charset="0"/>
              </a:rPr>
              <a:t>.</a:t>
            </a:r>
            <a:r>
              <a:rPr lang="en-GB" altLang="ko-KR" sz="900" kern="100" dirty="0">
                <a:latin typeface="Arial" panose="020B0604020202020204" pitchFamily="34" charset="0"/>
                <a:cs typeface="Times New Roman" panose="02020603050405020304" pitchFamily="18" charset="0"/>
              </a:rPr>
              <a:t> </a:t>
            </a:r>
          </a:p>
          <a:p>
            <a:pPr algn="just" latinLnBrk="0">
              <a:lnSpc>
                <a:spcPct val="150000"/>
              </a:lnSpc>
            </a:pPr>
            <a:r>
              <a:rPr lang="en-GB" altLang="ko-KR" sz="900" b="1" kern="100" dirty="0">
                <a:latin typeface="Arial" panose="020B0604020202020204" pitchFamily="34" charset="0"/>
                <a:cs typeface="Times New Roman" panose="02020603050405020304" pitchFamily="18" charset="0"/>
              </a:rPr>
              <a:t>(j)</a:t>
            </a:r>
            <a:r>
              <a:rPr lang="en-GB" altLang="ko-KR" sz="900" kern="100" dirty="0">
                <a:latin typeface="Arial" panose="020B0604020202020204" pitchFamily="34" charset="0"/>
                <a:cs typeface="Times New Roman" panose="02020603050405020304" pitchFamily="18" charset="0"/>
              </a:rPr>
              <a:t> Clark's level</a:t>
            </a:r>
            <a:r>
              <a:rPr lang="ko-KR" altLang="en-US" sz="900" kern="100" dirty="0">
                <a:latin typeface="Arial" panose="020B0604020202020204" pitchFamily="34" charset="0"/>
                <a:cs typeface="Times New Roman" panose="02020603050405020304" pitchFamily="18" charset="0"/>
              </a:rPr>
              <a:t>에 따른 다른 기수의 악성 </a:t>
            </a:r>
            <a:r>
              <a:rPr lang="ko-KR" altLang="en-US" sz="900" kern="100" dirty="0" err="1">
                <a:latin typeface="Arial" panose="020B0604020202020204" pitchFamily="34" charset="0"/>
                <a:cs typeface="Times New Roman" panose="02020603050405020304" pitchFamily="18" charset="0"/>
              </a:rPr>
              <a:t>흑색종</a:t>
            </a:r>
            <a:r>
              <a:rPr lang="ko-KR" altLang="en-US" sz="900" kern="100" dirty="0">
                <a:latin typeface="Arial" panose="020B0604020202020204" pitchFamily="34" charset="0"/>
                <a:cs typeface="Times New Roman" panose="02020603050405020304" pitchFamily="18" charset="0"/>
              </a:rPr>
              <a:t> 조직의 겉 피부 조직 현미경 이미지</a:t>
            </a:r>
            <a:r>
              <a:rPr lang="en-GB" altLang="ko-KR" sz="900" kern="100" dirty="0">
                <a:latin typeface="Arial" panose="020B0604020202020204" pitchFamily="34" charset="0"/>
                <a:cs typeface="Times New Roman" panose="02020603050405020304" pitchFamily="18" charset="0"/>
              </a:rPr>
              <a:t> </a:t>
            </a:r>
          </a:p>
          <a:p>
            <a:pPr algn="just" latinLnBrk="0">
              <a:lnSpc>
                <a:spcPct val="150000"/>
              </a:lnSpc>
            </a:pPr>
            <a:r>
              <a:rPr lang="en-GB" altLang="ko-KR" sz="900" b="1" kern="100" dirty="0">
                <a:latin typeface="Arial" panose="020B0604020202020204" pitchFamily="34" charset="0"/>
                <a:cs typeface="Times New Roman" panose="02020603050405020304" pitchFamily="18" charset="0"/>
              </a:rPr>
              <a:t>(k)</a:t>
            </a:r>
            <a:r>
              <a:rPr lang="en-GB" altLang="ko-KR" sz="900" kern="100" dirty="0">
                <a:latin typeface="Arial" panose="020B0604020202020204" pitchFamily="34" charset="0"/>
                <a:cs typeface="Times New Roman" panose="02020603050405020304" pitchFamily="18" charset="0"/>
              </a:rPr>
              <a:t> </a:t>
            </a:r>
            <a:r>
              <a:rPr lang="ko-KR" altLang="en-US" sz="900" kern="100" dirty="0">
                <a:latin typeface="Arial" panose="020B0604020202020204" pitchFamily="34" charset="0"/>
                <a:cs typeface="Times New Roman" panose="02020603050405020304" pitchFamily="18" charset="0"/>
              </a:rPr>
              <a:t>악성 </a:t>
            </a:r>
            <a:r>
              <a:rPr lang="ko-KR" altLang="en-US" sz="900" kern="100" dirty="0" err="1">
                <a:latin typeface="Arial" panose="020B0604020202020204" pitchFamily="34" charset="0"/>
                <a:cs typeface="Times New Roman" panose="02020603050405020304" pitchFamily="18" charset="0"/>
              </a:rPr>
              <a:t>흑색종</a:t>
            </a:r>
            <a:r>
              <a:rPr lang="ko-KR" altLang="en-US" sz="900" kern="100" dirty="0">
                <a:latin typeface="Arial" panose="020B0604020202020204" pitchFamily="34" charset="0"/>
                <a:cs typeface="Times New Roman" panose="02020603050405020304" pitchFamily="18" charset="0"/>
              </a:rPr>
              <a:t> 조직의 기수에 따른 기계적 특성</a:t>
            </a:r>
            <a:r>
              <a:rPr lang="en-GB" altLang="ko-KR" sz="900" kern="100" dirty="0">
                <a:latin typeface="Arial" panose="020B0604020202020204" pitchFamily="34" charset="0"/>
                <a:cs typeface="Times New Roman" panose="02020603050405020304" pitchFamily="18" charset="0"/>
              </a:rPr>
              <a:t>.</a:t>
            </a:r>
          </a:p>
        </p:txBody>
      </p:sp>
      <p:sp>
        <p:nvSpPr>
          <p:cNvPr id="9" name="직사각형 8"/>
          <p:cNvSpPr/>
          <p:nvPr/>
        </p:nvSpPr>
        <p:spPr>
          <a:xfrm>
            <a:off x="562617" y="1310040"/>
            <a:ext cx="1001349" cy="253916"/>
          </a:xfrm>
          <a:prstGeom prst="rect">
            <a:avLst/>
          </a:prstGeom>
        </p:spPr>
        <p:txBody>
          <a:bodyPr wrap="square">
            <a:spAutoFit/>
          </a:bodyPr>
          <a:lstStyle/>
          <a:p>
            <a:r>
              <a:rPr lang="ko-KR" altLang="en-US" sz="1050" b="1" dirty="0">
                <a:solidFill>
                  <a:srgbClr val="0000FF"/>
                </a:solidFill>
                <a:latin typeface="Arial" panose="020B0604020202020204" pitchFamily="34" charset="0"/>
              </a:rPr>
              <a:t>정상 조직</a:t>
            </a:r>
            <a:endParaRPr lang="ko-KR" altLang="en-US" sz="1050" dirty="0">
              <a:solidFill>
                <a:srgbClr val="0000FF"/>
              </a:solidFill>
            </a:endParaRPr>
          </a:p>
        </p:txBody>
      </p:sp>
      <p:sp>
        <p:nvSpPr>
          <p:cNvPr id="10" name="직사각형 9"/>
          <p:cNvSpPr/>
          <p:nvPr/>
        </p:nvSpPr>
        <p:spPr>
          <a:xfrm>
            <a:off x="1808722" y="1310040"/>
            <a:ext cx="1037861" cy="253916"/>
          </a:xfrm>
          <a:prstGeom prst="rect">
            <a:avLst/>
          </a:prstGeom>
        </p:spPr>
        <p:txBody>
          <a:bodyPr wrap="square">
            <a:spAutoFit/>
          </a:bodyPr>
          <a:lstStyle/>
          <a:p>
            <a:r>
              <a:rPr lang="ko-KR" altLang="en-US" sz="1050" b="1" dirty="0">
                <a:solidFill>
                  <a:srgbClr val="0000FF"/>
                </a:solidFill>
                <a:latin typeface="Arial" panose="020B0604020202020204" pitchFamily="34" charset="0"/>
              </a:rPr>
              <a:t>양성 점 조직</a:t>
            </a:r>
            <a:endParaRPr lang="ko-KR" altLang="en-US" sz="1050" dirty="0">
              <a:solidFill>
                <a:srgbClr val="0000FF"/>
              </a:solidFill>
            </a:endParaRPr>
          </a:p>
        </p:txBody>
      </p:sp>
      <p:sp>
        <p:nvSpPr>
          <p:cNvPr id="11" name="직사각형 10"/>
          <p:cNvSpPr/>
          <p:nvPr/>
        </p:nvSpPr>
        <p:spPr>
          <a:xfrm>
            <a:off x="3173529" y="1310040"/>
            <a:ext cx="997545" cy="253916"/>
          </a:xfrm>
          <a:prstGeom prst="rect">
            <a:avLst/>
          </a:prstGeom>
        </p:spPr>
        <p:txBody>
          <a:bodyPr wrap="square">
            <a:spAutoFit/>
          </a:bodyPr>
          <a:lstStyle/>
          <a:p>
            <a:r>
              <a:rPr lang="ko-KR" altLang="en-US" sz="1050" b="1" dirty="0">
                <a:solidFill>
                  <a:srgbClr val="0000FF"/>
                </a:solidFill>
                <a:latin typeface="Arial" panose="020B0604020202020204" pitchFamily="34" charset="0"/>
              </a:rPr>
              <a:t>악성 </a:t>
            </a:r>
            <a:r>
              <a:rPr lang="ko-KR" altLang="en-US" sz="1050" b="1" dirty="0" err="1">
                <a:solidFill>
                  <a:srgbClr val="0000FF"/>
                </a:solidFill>
                <a:latin typeface="Arial" panose="020B0604020202020204" pitchFamily="34" charset="0"/>
              </a:rPr>
              <a:t>흑색종</a:t>
            </a:r>
            <a:endParaRPr lang="ko-KR" altLang="en-US" sz="1050" dirty="0">
              <a:solidFill>
                <a:srgbClr val="0000FF"/>
              </a:solidFill>
            </a:endParaRPr>
          </a:p>
        </p:txBody>
      </p:sp>
      <p:sp>
        <p:nvSpPr>
          <p:cNvPr id="12" name="직사각형 11"/>
          <p:cNvSpPr/>
          <p:nvPr/>
        </p:nvSpPr>
        <p:spPr>
          <a:xfrm>
            <a:off x="4218455" y="3281249"/>
            <a:ext cx="4655873" cy="1304203"/>
          </a:xfrm>
          <a:prstGeom prst="rect">
            <a:avLst/>
          </a:prstGeom>
        </p:spPr>
        <p:txBody>
          <a:bodyPr wrap="square">
            <a:spAutoFit/>
          </a:bodyPr>
          <a:lstStyle/>
          <a:p>
            <a:pPr marL="128588" indent="-128588" algn="just">
              <a:lnSpc>
                <a:spcPct val="150000"/>
              </a:lnSpc>
              <a:buFont typeface="Wingdings" panose="05000000000000000000" pitchFamily="2" charset="2"/>
              <a:buChar char="§"/>
            </a:pPr>
            <a:r>
              <a:rPr lang="ko-KR" altLang="en-US" sz="1050" b="1" kern="100" dirty="0">
                <a:latin typeface="Arial" panose="020B0604020202020204" pitchFamily="34" charset="0"/>
                <a:cs typeface="Times New Roman" panose="02020603050405020304" pitchFamily="18" charset="0"/>
              </a:rPr>
              <a:t>정상</a:t>
            </a:r>
            <a:r>
              <a:rPr lang="en-US" altLang="ko-KR" sz="1050" b="1" kern="100" dirty="0">
                <a:latin typeface="Arial" panose="020B0604020202020204" pitchFamily="34" charset="0"/>
                <a:cs typeface="Times New Roman" panose="02020603050405020304" pitchFamily="18" charset="0"/>
              </a:rPr>
              <a:t>, </a:t>
            </a:r>
            <a:r>
              <a:rPr lang="ko-KR" altLang="en-US" sz="1050" b="1" kern="100" dirty="0">
                <a:latin typeface="Arial" panose="020B0604020202020204" pitchFamily="34" charset="0"/>
                <a:cs typeface="Times New Roman" panose="02020603050405020304" pitchFamily="18" charset="0"/>
              </a:rPr>
              <a:t>양성 점 조직</a:t>
            </a:r>
            <a:r>
              <a:rPr lang="en-US" altLang="ko-KR" sz="1050" b="1" kern="100" dirty="0">
                <a:latin typeface="Arial" panose="020B0604020202020204" pitchFamily="34" charset="0"/>
                <a:cs typeface="Times New Roman" panose="02020603050405020304" pitchFamily="18" charset="0"/>
              </a:rPr>
              <a:t>, </a:t>
            </a:r>
            <a:r>
              <a:rPr lang="ko-KR" altLang="en-US" sz="1050" b="1" kern="100" dirty="0">
                <a:latin typeface="Arial" panose="020B0604020202020204" pitchFamily="34" charset="0"/>
                <a:cs typeface="Times New Roman" panose="02020603050405020304" pitchFamily="18" charset="0"/>
              </a:rPr>
              <a:t>악성 </a:t>
            </a:r>
            <a:r>
              <a:rPr lang="ko-KR" altLang="en-US" sz="1050" b="1" kern="100" dirty="0" err="1">
                <a:latin typeface="Arial" panose="020B0604020202020204" pitchFamily="34" charset="0"/>
                <a:cs typeface="Times New Roman" panose="02020603050405020304" pitchFamily="18" charset="0"/>
              </a:rPr>
              <a:t>흑색종</a:t>
            </a:r>
            <a:r>
              <a:rPr lang="ko-KR" altLang="en-US" sz="1050" b="1" kern="100" dirty="0">
                <a:latin typeface="Arial" panose="020B0604020202020204" pitchFamily="34" charset="0"/>
                <a:cs typeface="Times New Roman" panose="02020603050405020304" pitchFamily="18" charset="0"/>
              </a:rPr>
              <a:t> 조직의 기계적 특성은 </a:t>
            </a:r>
            <a:r>
              <a:rPr lang="ko-KR" altLang="en-US" sz="1050" b="1" kern="100" dirty="0">
                <a:solidFill>
                  <a:srgbClr val="FF0000"/>
                </a:solidFill>
                <a:latin typeface="Arial" panose="020B0604020202020204" pitchFamily="34" charset="0"/>
                <a:cs typeface="Times New Roman" panose="02020603050405020304" pitchFamily="18" charset="0"/>
              </a:rPr>
              <a:t>나이</a:t>
            </a:r>
            <a:r>
              <a:rPr lang="en-US" altLang="ko-KR" sz="1050" b="1" kern="100" dirty="0">
                <a:solidFill>
                  <a:srgbClr val="FF0000"/>
                </a:solidFill>
                <a:latin typeface="Arial" panose="020B0604020202020204" pitchFamily="34" charset="0"/>
                <a:cs typeface="Times New Roman" panose="02020603050405020304" pitchFamily="18" charset="0"/>
              </a:rPr>
              <a:t>, </a:t>
            </a:r>
            <a:r>
              <a:rPr lang="ko-KR" altLang="en-US" sz="1050" b="1" kern="100" dirty="0">
                <a:solidFill>
                  <a:srgbClr val="FF0000"/>
                </a:solidFill>
                <a:latin typeface="Arial" panose="020B0604020202020204" pitchFamily="34" charset="0"/>
                <a:cs typeface="Times New Roman" panose="02020603050405020304" pitchFamily="18" charset="0"/>
              </a:rPr>
              <a:t>성별</a:t>
            </a:r>
            <a:r>
              <a:rPr lang="en-US" altLang="ko-KR" sz="1050" b="1" kern="100" dirty="0">
                <a:solidFill>
                  <a:srgbClr val="FF0000"/>
                </a:solidFill>
                <a:latin typeface="Arial" panose="020B0604020202020204" pitchFamily="34" charset="0"/>
                <a:cs typeface="Times New Roman" panose="02020603050405020304" pitchFamily="18" charset="0"/>
              </a:rPr>
              <a:t>, </a:t>
            </a:r>
            <a:r>
              <a:rPr lang="ko-KR" altLang="en-US" sz="1050" b="1" kern="100" dirty="0" err="1">
                <a:solidFill>
                  <a:srgbClr val="FF0000"/>
                </a:solidFill>
                <a:latin typeface="Arial" panose="020B0604020202020204" pitchFamily="34" charset="0"/>
                <a:cs typeface="Times New Roman" panose="02020603050405020304" pitchFamily="18" charset="0"/>
              </a:rPr>
              <a:t>병변의</a:t>
            </a:r>
            <a:r>
              <a:rPr lang="ko-KR" altLang="en-US" sz="1050" b="1" kern="100" dirty="0">
                <a:solidFill>
                  <a:srgbClr val="FF0000"/>
                </a:solidFill>
                <a:latin typeface="Arial" panose="020B0604020202020204" pitchFamily="34" charset="0"/>
                <a:cs typeface="Times New Roman" panose="02020603050405020304" pitchFamily="18" charset="0"/>
              </a:rPr>
              <a:t> 위치에 상관없이 일정함을 확인</a:t>
            </a:r>
            <a:r>
              <a:rPr lang="ko-KR" altLang="en-US" sz="1050" b="1" kern="100" dirty="0">
                <a:latin typeface="Arial" panose="020B0604020202020204" pitchFamily="34" charset="0"/>
                <a:cs typeface="Times New Roman" panose="02020603050405020304" pitchFamily="18" charset="0"/>
              </a:rPr>
              <a:t>함 </a:t>
            </a:r>
            <a:r>
              <a:rPr lang="en-US" altLang="ko-KR" sz="1050" b="1" kern="100" dirty="0">
                <a:latin typeface="Arial" panose="020B0604020202020204" pitchFamily="34" charset="0"/>
                <a:cs typeface="Times New Roman" panose="02020603050405020304" pitchFamily="18" charset="0"/>
                <a:sym typeface="Wingdings" panose="05000000000000000000" pitchFamily="2" charset="2"/>
              </a:rPr>
              <a:t> AFM indentation </a:t>
            </a:r>
            <a:r>
              <a:rPr lang="ko-KR" altLang="en-US" sz="1050" b="1" kern="100" dirty="0">
                <a:latin typeface="Arial" panose="020B0604020202020204" pitchFamily="34" charset="0"/>
                <a:cs typeface="Times New Roman" panose="02020603050405020304" pitchFamily="18" charset="0"/>
                <a:sym typeface="Wingdings" panose="05000000000000000000" pitchFamily="2" charset="2"/>
              </a:rPr>
              <a:t>기술의 장점</a:t>
            </a:r>
            <a:endParaRPr lang="en-US" altLang="ko-KR" sz="1050" b="1" kern="100" dirty="0">
              <a:latin typeface="Arial" panose="020B0604020202020204" pitchFamily="34" charset="0"/>
              <a:cs typeface="Times New Roman" panose="02020603050405020304" pitchFamily="18" charset="0"/>
            </a:endParaRPr>
          </a:p>
          <a:p>
            <a:pPr marL="128588" indent="-128588" algn="just">
              <a:lnSpc>
                <a:spcPct val="150000"/>
              </a:lnSpc>
              <a:buFont typeface="Wingdings" panose="05000000000000000000" pitchFamily="2" charset="2"/>
              <a:buChar char="§"/>
            </a:pPr>
            <a:endParaRPr lang="en-US" altLang="ko-KR" sz="1050" b="1" kern="100" dirty="0">
              <a:latin typeface="Arial" panose="020B0604020202020204" pitchFamily="34" charset="0"/>
              <a:cs typeface="Times New Roman" panose="02020603050405020304" pitchFamily="18" charset="0"/>
            </a:endParaRPr>
          </a:p>
          <a:p>
            <a:pPr marL="128588" indent="-128588" algn="just">
              <a:lnSpc>
                <a:spcPct val="150000"/>
              </a:lnSpc>
              <a:buFont typeface="Wingdings" panose="05000000000000000000" pitchFamily="2" charset="2"/>
              <a:buChar char="§"/>
            </a:pPr>
            <a:r>
              <a:rPr lang="ko-KR" altLang="en-US" sz="1050" b="1" kern="100" dirty="0">
                <a:latin typeface="Arial" panose="020B0604020202020204" pitchFamily="34" charset="0"/>
                <a:cs typeface="Times New Roman" panose="02020603050405020304" pitchFamily="18" charset="0"/>
              </a:rPr>
              <a:t>또한 악성 </a:t>
            </a:r>
            <a:r>
              <a:rPr lang="ko-KR" altLang="en-US" sz="1050" b="1" kern="100" dirty="0" err="1">
                <a:latin typeface="Arial" panose="020B0604020202020204" pitchFamily="34" charset="0"/>
                <a:cs typeface="Times New Roman" panose="02020603050405020304" pitchFamily="18" charset="0"/>
              </a:rPr>
              <a:t>흑색종</a:t>
            </a:r>
            <a:r>
              <a:rPr lang="ko-KR" altLang="en-US" sz="1050" b="1" kern="100" dirty="0">
                <a:latin typeface="Arial" panose="020B0604020202020204" pitchFamily="34" charset="0"/>
                <a:cs typeface="Times New Roman" panose="02020603050405020304" pitchFamily="18" charset="0"/>
              </a:rPr>
              <a:t> 조직의 경우 멀티피크 현상이 나이</a:t>
            </a:r>
            <a:r>
              <a:rPr lang="en-US" altLang="ko-KR" sz="1050" b="1" kern="100" dirty="0">
                <a:latin typeface="Arial" panose="020B0604020202020204" pitchFamily="34" charset="0"/>
                <a:cs typeface="Times New Roman" panose="02020603050405020304" pitchFamily="18" charset="0"/>
              </a:rPr>
              <a:t>, </a:t>
            </a:r>
            <a:r>
              <a:rPr lang="ko-KR" altLang="en-US" sz="1050" b="1" kern="100" dirty="0">
                <a:latin typeface="Arial" panose="020B0604020202020204" pitchFamily="34" charset="0"/>
                <a:cs typeface="Times New Roman" panose="02020603050405020304" pitchFamily="18" charset="0"/>
              </a:rPr>
              <a:t>성별</a:t>
            </a:r>
            <a:r>
              <a:rPr lang="en-US" altLang="ko-KR" sz="1050" b="1" kern="100" dirty="0">
                <a:latin typeface="Arial" panose="020B0604020202020204" pitchFamily="34" charset="0"/>
                <a:cs typeface="Times New Roman" panose="02020603050405020304" pitchFamily="18" charset="0"/>
              </a:rPr>
              <a:t>, </a:t>
            </a:r>
            <a:r>
              <a:rPr lang="ko-KR" altLang="en-US" sz="1050" b="1" kern="100" dirty="0" err="1">
                <a:latin typeface="Arial" panose="020B0604020202020204" pitchFamily="34" charset="0"/>
                <a:cs typeface="Times New Roman" panose="02020603050405020304" pitchFamily="18" charset="0"/>
              </a:rPr>
              <a:t>병변의</a:t>
            </a:r>
            <a:r>
              <a:rPr lang="ko-KR" altLang="en-US" sz="1050" b="1" kern="100" dirty="0">
                <a:latin typeface="Arial" panose="020B0604020202020204" pitchFamily="34" charset="0"/>
                <a:cs typeface="Times New Roman" panose="02020603050405020304" pitchFamily="18" charset="0"/>
              </a:rPr>
              <a:t> 위치에 상관없이 역시 유지되며</a:t>
            </a:r>
            <a:r>
              <a:rPr lang="en-US" altLang="ko-KR" sz="1050" b="1" kern="100" dirty="0">
                <a:latin typeface="Arial" panose="020B0604020202020204" pitchFamily="34" charset="0"/>
                <a:cs typeface="Times New Roman" panose="02020603050405020304" pitchFamily="18" charset="0"/>
              </a:rPr>
              <a:t>, </a:t>
            </a:r>
            <a:r>
              <a:rPr lang="ko-KR" altLang="en-US" sz="1050" b="1" kern="100" dirty="0">
                <a:latin typeface="Arial" panose="020B0604020202020204" pitchFamily="34" charset="0"/>
                <a:cs typeface="Times New Roman" panose="02020603050405020304" pitchFamily="18" charset="0"/>
              </a:rPr>
              <a:t>기수가 증가 할수록 단단한 조직 특성이 발견됨</a:t>
            </a:r>
            <a:endParaRPr lang="en-US" altLang="ko-KR" sz="1050" b="1" kern="100" dirty="0">
              <a:latin typeface="Arial" panose="020B0604020202020204" pitchFamily="34" charset="0"/>
              <a:cs typeface="Times New Roman" panose="02020603050405020304" pitchFamily="18" charset="0"/>
            </a:endParaRPr>
          </a:p>
        </p:txBody>
      </p:sp>
      <p:sp>
        <p:nvSpPr>
          <p:cNvPr id="14" name="제목 1"/>
          <p:cNvSpPr txBox="1">
            <a:spLocks/>
          </p:cNvSpPr>
          <p:nvPr/>
        </p:nvSpPr>
        <p:spPr>
          <a:xfrm>
            <a:off x="248291" y="551260"/>
            <a:ext cx="8271778" cy="318549"/>
          </a:xfrm>
          <a:prstGeom prst="rect">
            <a:avLst/>
          </a:prstGeom>
          <a:noFill/>
        </p:spPr>
        <p:txBody>
          <a:bodyPr vert="horz" wrap="square" lIns="68580" tIns="34290" rIns="68580" bIns="34290" rtlCol="0" anchor="ctr">
            <a:sp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1800" b="1" dirty="0">
                <a:latin typeface="Calibri" panose="020F0502020204030204" pitchFamily="34" charset="0"/>
                <a:ea typeface="+mn-ea"/>
                <a:cs typeface="+mn-cs"/>
              </a:rPr>
              <a:t>악성 </a:t>
            </a:r>
            <a:r>
              <a:rPr lang="ko-KR" altLang="en-US" sz="1800" b="1" dirty="0" err="1">
                <a:latin typeface="Calibri" panose="020F0502020204030204" pitchFamily="34" charset="0"/>
                <a:ea typeface="+mn-ea"/>
                <a:cs typeface="+mn-cs"/>
              </a:rPr>
              <a:t>흑색종</a:t>
            </a:r>
            <a:r>
              <a:rPr lang="ko-KR" altLang="en-US" sz="1800" b="1" dirty="0">
                <a:latin typeface="Calibri" panose="020F0502020204030204" pitchFamily="34" charset="0"/>
                <a:ea typeface="+mn-ea"/>
                <a:cs typeface="+mn-cs"/>
              </a:rPr>
              <a:t> 조직 염색 표본 시료 </a:t>
            </a:r>
            <a:r>
              <a:rPr lang="en-US" altLang="ko-KR" sz="1800" b="1" dirty="0">
                <a:latin typeface="Calibri" panose="020F0502020204030204" pitchFamily="34" charset="0"/>
                <a:ea typeface="+mn-ea"/>
                <a:cs typeface="+mn-cs"/>
              </a:rPr>
              <a:t>AFM indentation </a:t>
            </a:r>
            <a:r>
              <a:rPr lang="ko-KR" altLang="en-US" sz="1800" b="1" dirty="0">
                <a:latin typeface="Calibri" panose="020F0502020204030204" pitchFamily="34" charset="0"/>
                <a:ea typeface="+mn-ea"/>
                <a:cs typeface="+mn-cs"/>
              </a:rPr>
              <a:t>결과</a:t>
            </a:r>
          </a:p>
        </p:txBody>
      </p:sp>
    </p:spTree>
    <p:extLst>
      <p:ext uri="{BB962C8B-B14F-4D97-AF65-F5344CB8AC3E}">
        <p14:creationId xmlns:p14="http://schemas.microsoft.com/office/powerpoint/2010/main" val="494676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084664" y="1065997"/>
            <a:ext cx="4974672" cy="5853816"/>
          </a:xfrm>
          <a:prstGeom prst="rect">
            <a:avLst/>
          </a:prstGeom>
          <a:noFill/>
          <a:extLst>
            <a:ext uri="{909E8E84-426E-40DD-AFC4-6F175D3DCCD1}">
              <a14:hiddenFill xmlns:a14="http://schemas.microsoft.com/office/drawing/2010/main">
                <a:solidFill>
                  <a:srgbClr val="FFFFFF"/>
                </a:solidFill>
              </a14:hiddenFill>
            </a:ext>
          </a:extLst>
        </p:spPr>
      </p:pic>
      <p:sp>
        <p:nvSpPr>
          <p:cNvPr id="7" name="제목 1"/>
          <p:cNvSpPr txBox="1">
            <a:spLocks/>
          </p:cNvSpPr>
          <p:nvPr/>
        </p:nvSpPr>
        <p:spPr>
          <a:xfrm>
            <a:off x="281846" y="472728"/>
            <a:ext cx="8271778" cy="318549"/>
          </a:xfrm>
          <a:prstGeom prst="rect">
            <a:avLst/>
          </a:prstGeom>
          <a:noFill/>
        </p:spPr>
        <p:txBody>
          <a:bodyPr vert="horz" wrap="square" lIns="68580" tIns="34290" rIns="68580" bIns="34290" rtlCol="0" anchor="ctr">
            <a:sp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800" b="1" dirty="0">
                <a:latin typeface="Calibri" panose="020F0502020204030204" pitchFamily="34" charset="0"/>
                <a:ea typeface="+mn-ea"/>
                <a:cs typeface="+mn-cs"/>
              </a:rPr>
              <a:t>AFM indentation for cells (keratinocyte, melanocyte, and melanoma cell)</a:t>
            </a:r>
            <a:endParaRPr lang="ko-KR" altLang="en-US" sz="1800" b="1" dirty="0">
              <a:latin typeface="Calibri" panose="020F0502020204030204" pitchFamily="34" charset="0"/>
              <a:ea typeface="+mn-ea"/>
              <a:cs typeface="+mn-cs"/>
            </a:endParaRPr>
          </a:p>
        </p:txBody>
      </p:sp>
    </p:spTree>
    <p:extLst>
      <p:ext uri="{BB962C8B-B14F-4D97-AF65-F5344CB8AC3E}">
        <p14:creationId xmlns:p14="http://schemas.microsoft.com/office/powerpoint/2010/main" val="564900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779" y="557048"/>
            <a:ext cx="4256935" cy="400110"/>
          </a:xfrm>
          <a:prstGeom prst="rect">
            <a:avLst/>
          </a:prstGeom>
          <a:noFill/>
        </p:spPr>
        <p:txBody>
          <a:bodyPr wrap="none" rtlCol="0">
            <a:spAutoFit/>
          </a:bodyPr>
          <a:lstStyle/>
          <a:p>
            <a:r>
              <a:rPr lang="en-US" sz="2000" b="1" dirty="0"/>
              <a:t>Chapter 1. </a:t>
            </a:r>
            <a:r>
              <a:rPr lang="ko-KR" altLang="en-US" sz="2000" b="1" dirty="0"/>
              <a:t>세포생물학 </a:t>
            </a:r>
            <a:r>
              <a:rPr lang="en-US" altLang="ko-KR" sz="2000" b="1" dirty="0"/>
              <a:t>(Cell Biology) ?</a:t>
            </a:r>
            <a:endParaRPr lang="en-US" sz="2000" b="1" dirty="0"/>
          </a:p>
        </p:txBody>
      </p:sp>
      <p:sp>
        <p:nvSpPr>
          <p:cNvPr id="3" name="TextBox 2"/>
          <p:cNvSpPr txBox="1"/>
          <p:nvPr/>
        </p:nvSpPr>
        <p:spPr>
          <a:xfrm>
            <a:off x="646387" y="1408386"/>
            <a:ext cx="7567448" cy="4801314"/>
          </a:xfrm>
          <a:prstGeom prst="rect">
            <a:avLst/>
          </a:prstGeom>
          <a:noFill/>
        </p:spPr>
        <p:txBody>
          <a:bodyPr wrap="square" rtlCol="0">
            <a:spAutoFit/>
          </a:bodyPr>
          <a:lstStyle/>
          <a:p>
            <a:r>
              <a:rPr lang="ko-KR" altLang="en-US" dirty="0"/>
              <a:t>살아</a:t>
            </a:r>
            <a:r>
              <a:rPr lang="en-US" altLang="ko-KR" dirty="0"/>
              <a:t> </a:t>
            </a:r>
            <a:r>
              <a:rPr lang="ko-KR" altLang="en-US" dirty="0"/>
              <a:t>있다는 것은 무엇을 의미할까</a:t>
            </a:r>
            <a:r>
              <a:rPr lang="en-US" altLang="ko-KR" dirty="0"/>
              <a:t>? </a:t>
            </a:r>
            <a:r>
              <a:rPr lang="ko-KR" altLang="en-US" dirty="0"/>
              <a:t>사람과 </a:t>
            </a:r>
            <a:r>
              <a:rPr lang="ko-KR" altLang="en-US" dirty="0" err="1"/>
              <a:t>피튜니아</a:t>
            </a:r>
            <a:r>
              <a:rPr lang="en-US" altLang="ko-KR" dirty="0"/>
              <a:t>, </a:t>
            </a:r>
            <a:r>
              <a:rPr lang="ko-KR" altLang="en-US" dirty="0" err="1"/>
              <a:t>해캄은</a:t>
            </a:r>
            <a:r>
              <a:rPr lang="ko-KR" altLang="en-US" dirty="0"/>
              <a:t> 살아 있지만</a:t>
            </a:r>
            <a:r>
              <a:rPr lang="en-US" altLang="ko-KR" dirty="0"/>
              <a:t>, </a:t>
            </a:r>
            <a:r>
              <a:rPr lang="ko-KR" altLang="en-US" dirty="0"/>
              <a:t>돌과 모래</a:t>
            </a:r>
            <a:r>
              <a:rPr lang="en-US" altLang="ko-KR" dirty="0"/>
              <a:t>, </a:t>
            </a:r>
            <a:r>
              <a:rPr lang="ko-KR" altLang="en-US" dirty="0"/>
              <a:t>여름 바람은 그렇지 않다</a:t>
            </a:r>
            <a:r>
              <a:rPr lang="en-US" altLang="ko-KR" dirty="0"/>
              <a:t>. </a:t>
            </a:r>
            <a:r>
              <a:rPr lang="ko-KR" altLang="en-US" dirty="0"/>
              <a:t>그렇다면 살아 있는 것과 그렇지 않은 것을 구별하는 근본적인 특징은 과연 무엇일까</a:t>
            </a:r>
            <a:r>
              <a:rPr lang="en-US" altLang="ko-KR" dirty="0"/>
              <a:t>?</a:t>
            </a:r>
          </a:p>
          <a:p>
            <a:endParaRPr lang="en-US" dirty="0"/>
          </a:p>
          <a:p>
            <a:r>
              <a:rPr lang="ko-KR" altLang="en-US" dirty="0"/>
              <a:t>그 답은 현재의 생물학자들에게는 당연한 것으로 받아들여지는 기초적인 사실이지만</a:t>
            </a:r>
            <a:r>
              <a:rPr lang="en-US" altLang="ko-KR" dirty="0"/>
              <a:t>, 170</a:t>
            </a:r>
            <a:r>
              <a:rPr lang="ko-KR" altLang="en-US" dirty="0"/>
              <a:t>년 전 처음 밝혀졌을 때는 놀라운 사고의 혁명으로 받아들여졌다</a:t>
            </a:r>
            <a:r>
              <a:rPr lang="en-US" altLang="ko-KR" dirty="0"/>
              <a:t>. </a:t>
            </a:r>
            <a:r>
              <a:rPr lang="ko-KR" altLang="en-US" dirty="0">
                <a:solidFill>
                  <a:srgbClr val="FF0000"/>
                </a:solidFill>
              </a:rPr>
              <a:t>살아 있는 모든 생물체는 세포</a:t>
            </a:r>
            <a:r>
              <a:rPr lang="en-US" altLang="ko-KR" dirty="0">
                <a:solidFill>
                  <a:srgbClr val="FF0000"/>
                </a:solidFill>
              </a:rPr>
              <a:t>(cell)</a:t>
            </a:r>
            <a:r>
              <a:rPr lang="ko-KR" altLang="en-US" dirty="0">
                <a:solidFill>
                  <a:srgbClr val="FF0000"/>
                </a:solidFill>
              </a:rPr>
              <a:t>로 구성된다</a:t>
            </a:r>
            <a:r>
              <a:rPr lang="en-US" altLang="ko-KR" dirty="0">
                <a:solidFill>
                  <a:srgbClr val="FF0000"/>
                </a:solidFill>
              </a:rPr>
              <a:t>.</a:t>
            </a:r>
          </a:p>
          <a:p>
            <a:endParaRPr lang="en-US" dirty="0"/>
          </a:p>
          <a:p>
            <a:r>
              <a:rPr lang="ko-KR" altLang="en-US" dirty="0"/>
              <a:t>세포는 </a:t>
            </a:r>
            <a:r>
              <a:rPr lang="en-US" altLang="ko-KR" dirty="0">
                <a:solidFill>
                  <a:srgbClr val="0000FF"/>
                </a:solidFill>
              </a:rPr>
              <a:t>‘</a:t>
            </a:r>
            <a:r>
              <a:rPr lang="ko-KR" altLang="en-US" dirty="0">
                <a:solidFill>
                  <a:srgbClr val="0000FF"/>
                </a:solidFill>
              </a:rPr>
              <a:t>원형질막</a:t>
            </a:r>
            <a:r>
              <a:rPr lang="en-US" altLang="ko-KR" dirty="0">
                <a:solidFill>
                  <a:srgbClr val="0000FF"/>
                </a:solidFill>
              </a:rPr>
              <a:t>’</a:t>
            </a:r>
            <a:r>
              <a:rPr lang="ko-KR" altLang="en-US" dirty="0"/>
              <a:t>으로 둘러싸인 단위체로서</a:t>
            </a:r>
            <a:r>
              <a:rPr lang="en-US" altLang="ko-KR" dirty="0"/>
              <a:t>, </a:t>
            </a:r>
            <a:r>
              <a:rPr lang="ko-KR" altLang="en-US" dirty="0"/>
              <a:t>여러 화학물질을 함유한 수용액으로 가득 차 있고</a:t>
            </a:r>
            <a:r>
              <a:rPr lang="en-US" altLang="ko-KR" dirty="0"/>
              <a:t>, </a:t>
            </a:r>
            <a:r>
              <a:rPr lang="ko-KR" altLang="en-US" dirty="0"/>
              <a:t>성장과 분열을 통해 자신을 복제할 수 있는 특별한 능력을 갖추고 있다</a:t>
            </a:r>
            <a:r>
              <a:rPr lang="en-US" altLang="ko-KR" dirty="0"/>
              <a:t>. </a:t>
            </a:r>
          </a:p>
          <a:p>
            <a:endParaRPr lang="en-US" dirty="0"/>
          </a:p>
          <a:p>
            <a:r>
              <a:rPr lang="ko-KR" altLang="en-US" b="1" dirty="0"/>
              <a:t>이처럼 세포는 생명의 기본적인 단위이며</a:t>
            </a:r>
            <a:r>
              <a:rPr lang="en-US" altLang="ko-KR" b="1" dirty="0"/>
              <a:t>, </a:t>
            </a:r>
            <a:r>
              <a:rPr lang="ko-KR" altLang="en-US" b="1" dirty="0"/>
              <a:t>생명의 정의와 작동원리에 대한 답을 줄 수 있는 것이 바로 세포생물학 </a:t>
            </a:r>
            <a:r>
              <a:rPr lang="en-US" altLang="ko-KR" b="1" dirty="0"/>
              <a:t>(cell biology)</a:t>
            </a:r>
            <a:r>
              <a:rPr lang="ko-KR" altLang="en-US" b="1" dirty="0"/>
              <a:t>이다</a:t>
            </a:r>
            <a:r>
              <a:rPr lang="en-US" altLang="ko-KR" b="1" dirty="0"/>
              <a:t>.</a:t>
            </a:r>
          </a:p>
          <a:p>
            <a:endParaRPr lang="en-US" b="1" dirty="0"/>
          </a:p>
          <a:p>
            <a:r>
              <a:rPr lang="ko-KR" altLang="en-US" dirty="0"/>
              <a:t>이 공부를 통해서 우리는 지구상에 존재하는 생물체의 기원과 종류 및 분포의 다양성 등 오랜 비밀에 대한 연구를 시작할 수 있다</a:t>
            </a:r>
            <a:r>
              <a:rPr lang="en-US" altLang="ko-KR" dirty="0"/>
              <a:t>.^^</a:t>
            </a:r>
            <a:endParaRPr lang="en-US" dirty="0"/>
          </a:p>
        </p:txBody>
      </p:sp>
      <p:pic>
        <p:nvPicPr>
          <p:cNvPr id="4" name="그림 3"/>
          <p:cNvPicPr>
            <a:picLocks noChangeAspect="1"/>
          </p:cNvPicPr>
          <p:nvPr/>
        </p:nvPicPr>
        <p:blipFill rotWithShape="1">
          <a:blip r:embed="rId2"/>
          <a:srcRect b="12210"/>
          <a:stretch/>
        </p:blipFill>
        <p:spPr>
          <a:xfrm>
            <a:off x="4992181" y="189186"/>
            <a:ext cx="974573" cy="1219200"/>
          </a:xfrm>
          <a:prstGeom prst="rect">
            <a:avLst/>
          </a:prstGeom>
        </p:spPr>
      </p:pic>
      <p:pic>
        <p:nvPicPr>
          <p:cNvPr id="5" name="그림 4"/>
          <p:cNvPicPr>
            <a:picLocks noChangeAspect="1"/>
          </p:cNvPicPr>
          <p:nvPr/>
        </p:nvPicPr>
        <p:blipFill>
          <a:blip r:embed="rId3"/>
          <a:stretch>
            <a:fillRect/>
          </a:stretch>
        </p:blipFill>
        <p:spPr>
          <a:xfrm>
            <a:off x="6061412" y="146323"/>
            <a:ext cx="995088" cy="1262063"/>
          </a:xfrm>
          <a:prstGeom prst="rect">
            <a:avLst/>
          </a:prstGeom>
        </p:spPr>
      </p:pic>
      <p:cxnSp>
        <p:nvCxnSpPr>
          <p:cNvPr id="7" name="직선 화살표 연결선 6"/>
          <p:cNvCxnSpPr/>
          <p:nvPr/>
        </p:nvCxnSpPr>
        <p:spPr>
          <a:xfrm flipV="1">
            <a:off x="2101442" y="3376570"/>
            <a:ext cx="5654180" cy="23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7918856" y="2877542"/>
            <a:ext cx="738664" cy="804836"/>
          </a:xfrm>
          <a:prstGeom prst="rect">
            <a:avLst/>
          </a:prstGeom>
          <a:noFill/>
        </p:spPr>
        <p:txBody>
          <a:bodyPr vert="eaVert" wrap="none" rtlCol="0">
            <a:spAutoFit/>
          </a:bodyPr>
          <a:lstStyle/>
          <a:p>
            <a:r>
              <a:rPr lang="en-US" dirty="0"/>
              <a:t>1st</a:t>
            </a:r>
          </a:p>
          <a:p>
            <a:r>
              <a:rPr lang="en-US" dirty="0"/>
              <a:t>Report!</a:t>
            </a:r>
          </a:p>
        </p:txBody>
      </p:sp>
    </p:spTree>
    <p:extLst>
      <p:ext uri="{BB962C8B-B14F-4D97-AF65-F5344CB8AC3E}">
        <p14:creationId xmlns:p14="http://schemas.microsoft.com/office/powerpoint/2010/main" val="2368117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779" y="557048"/>
            <a:ext cx="4256935" cy="400110"/>
          </a:xfrm>
          <a:prstGeom prst="rect">
            <a:avLst/>
          </a:prstGeom>
          <a:noFill/>
        </p:spPr>
        <p:txBody>
          <a:bodyPr wrap="none" rtlCol="0">
            <a:spAutoFit/>
          </a:bodyPr>
          <a:lstStyle/>
          <a:p>
            <a:r>
              <a:rPr lang="en-US" sz="2000" b="1" dirty="0"/>
              <a:t>Chapter 1. </a:t>
            </a:r>
            <a:r>
              <a:rPr lang="ko-KR" altLang="en-US" sz="2000" b="1" dirty="0"/>
              <a:t>세포생물학 </a:t>
            </a:r>
            <a:r>
              <a:rPr lang="en-US" altLang="ko-KR" sz="2000" b="1" dirty="0"/>
              <a:t>(Cell Biology) ?</a:t>
            </a:r>
            <a:endParaRPr lang="en-US" sz="2000" b="1" dirty="0"/>
          </a:p>
        </p:txBody>
      </p:sp>
      <p:sp>
        <p:nvSpPr>
          <p:cNvPr id="3" name="TextBox 2"/>
          <p:cNvSpPr txBox="1"/>
          <p:nvPr/>
        </p:nvSpPr>
        <p:spPr>
          <a:xfrm>
            <a:off x="804041" y="1497723"/>
            <a:ext cx="3624710" cy="1938992"/>
          </a:xfrm>
          <a:prstGeom prst="rect">
            <a:avLst/>
          </a:prstGeom>
          <a:noFill/>
        </p:spPr>
        <p:txBody>
          <a:bodyPr wrap="none" rtlCol="0">
            <a:spAutoFit/>
          </a:bodyPr>
          <a:lstStyle/>
          <a:p>
            <a:r>
              <a:rPr lang="en-US" sz="2000" dirty="0"/>
              <a:t>Contents</a:t>
            </a:r>
          </a:p>
          <a:p>
            <a:r>
              <a:rPr lang="en-US" sz="2000" dirty="0"/>
              <a:t>1.1. </a:t>
            </a:r>
            <a:r>
              <a:rPr lang="ko-KR" altLang="en-US" sz="2000" dirty="0"/>
              <a:t>세포의 불변성과 다양성</a:t>
            </a:r>
            <a:endParaRPr lang="en-US" altLang="ko-KR" sz="2000" dirty="0"/>
          </a:p>
          <a:p>
            <a:r>
              <a:rPr lang="en-US" sz="2000" dirty="0"/>
              <a:t>1.2. </a:t>
            </a:r>
            <a:r>
              <a:rPr lang="ko-KR" altLang="en-US" sz="2000" dirty="0"/>
              <a:t>현미경으로 본 세포의 세계</a:t>
            </a:r>
            <a:endParaRPr lang="en-US" altLang="ko-KR" sz="2000" dirty="0"/>
          </a:p>
          <a:p>
            <a:r>
              <a:rPr lang="en-US" sz="2000" strike="sngStrike" dirty="0"/>
              <a:t>1.3. </a:t>
            </a:r>
            <a:r>
              <a:rPr lang="ko-KR" altLang="en-US" sz="2000" strike="sngStrike" dirty="0" err="1"/>
              <a:t>원핵세포</a:t>
            </a:r>
            <a:endParaRPr lang="en-US" altLang="ko-KR" sz="2000" strike="sngStrike" dirty="0"/>
          </a:p>
          <a:p>
            <a:r>
              <a:rPr lang="en-US" sz="2000" dirty="0"/>
              <a:t>1.4. </a:t>
            </a:r>
            <a:r>
              <a:rPr lang="ko-KR" altLang="en-US" sz="2000" dirty="0" err="1"/>
              <a:t>진핵세포</a:t>
            </a:r>
            <a:endParaRPr lang="en-US" altLang="ko-KR" sz="2000" dirty="0"/>
          </a:p>
          <a:p>
            <a:r>
              <a:rPr lang="en-US" sz="2000" strike="sngStrike" dirty="0"/>
              <a:t>1.5. </a:t>
            </a:r>
            <a:r>
              <a:rPr lang="ko-KR" altLang="en-US" sz="2000" strike="sngStrike" dirty="0"/>
              <a:t>모델 생물체</a:t>
            </a:r>
            <a:endParaRPr lang="en-US" sz="2000" strike="sngStrike" dirty="0"/>
          </a:p>
        </p:txBody>
      </p:sp>
    </p:spTree>
    <p:extLst>
      <p:ext uri="{BB962C8B-B14F-4D97-AF65-F5344CB8AC3E}">
        <p14:creationId xmlns:p14="http://schemas.microsoft.com/office/powerpoint/2010/main" val="3486519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779" y="557048"/>
            <a:ext cx="3320140" cy="400110"/>
          </a:xfrm>
          <a:prstGeom prst="rect">
            <a:avLst/>
          </a:prstGeom>
          <a:noFill/>
        </p:spPr>
        <p:txBody>
          <a:bodyPr wrap="none" rtlCol="0">
            <a:spAutoFit/>
          </a:bodyPr>
          <a:lstStyle/>
          <a:p>
            <a:r>
              <a:rPr lang="en-US" sz="2000" b="1" dirty="0"/>
              <a:t>1.1. </a:t>
            </a:r>
            <a:r>
              <a:rPr lang="ko-KR" altLang="en-US" sz="2000" b="1" dirty="0"/>
              <a:t>세포의 불변성과 다양성</a:t>
            </a:r>
            <a:endParaRPr lang="en-US" sz="2000" b="1" dirty="0"/>
          </a:p>
        </p:txBody>
      </p:sp>
      <p:sp>
        <p:nvSpPr>
          <p:cNvPr id="3" name="TextBox 2"/>
          <p:cNvSpPr txBox="1"/>
          <p:nvPr/>
        </p:nvSpPr>
        <p:spPr>
          <a:xfrm>
            <a:off x="804041" y="1497723"/>
            <a:ext cx="7824036" cy="1754326"/>
          </a:xfrm>
          <a:prstGeom prst="rect">
            <a:avLst/>
          </a:prstGeom>
          <a:noFill/>
        </p:spPr>
        <p:txBody>
          <a:bodyPr wrap="square" rtlCol="0">
            <a:spAutoFit/>
          </a:bodyPr>
          <a:lstStyle/>
          <a:p>
            <a:r>
              <a:rPr lang="ko-KR" altLang="en-US" dirty="0"/>
              <a:t>세포생물학자들은 종종 어떤 특정한 세포를 지정하지 않은 채 </a:t>
            </a:r>
            <a:r>
              <a:rPr lang="en-US" altLang="ko-KR" dirty="0"/>
              <a:t>‘</a:t>
            </a:r>
            <a:r>
              <a:rPr lang="ko-KR" altLang="en-US" dirty="0"/>
              <a:t>세포</a:t>
            </a:r>
            <a:r>
              <a:rPr lang="en-US" altLang="ko-KR" dirty="0"/>
              <a:t>’ </a:t>
            </a:r>
            <a:r>
              <a:rPr lang="ko-KR" altLang="en-US" dirty="0"/>
              <a:t>라는 용어를 사용하는 오류를 범하곤 한다</a:t>
            </a:r>
            <a:r>
              <a:rPr lang="en-US" altLang="ko-KR" dirty="0"/>
              <a:t>. </a:t>
            </a:r>
            <a:r>
              <a:rPr lang="ko-KR" altLang="en-US" dirty="0"/>
              <a:t>그러나 각각의 세포가 모든 면에서 비슷하지는 않다</a:t>
            </a:r>
            <a:r>
              <a:rPr lang="en-US" altLang="ko-KR" dirty="0"/>
              <a:t>. </a:t>
            </a:r>
            <a:r>
              <a:rPr lang="ko-KR" altLang="en-US" dirty="0"/>
              <a:t>오히려 매우 다르다고 할 수 있다</a:t>
            </a:r>
            <a:r>
              <a:rPr lang="en-US" altLang="ko-KR" dirty="0"/>
              <a:t>.</a:t>
            </a:r>
          </a:p>
          <a:p>
            <a:r>
              <a:rPr lang="en-US" altLang="ko-KR" dirty="0">
                <a:solidFill>
                  <a:srgbClr val="FF0000"/>
                </a:solidFill>
                <a:sym typeface="Wingdings" panose="05000000000000000000" pitchFamily="2" charset="2"/>
              </a:rPr>
              <a:t> </a:t>
            </a:r>
            <a:r>
              <a:rPr lang="ko-KR" altLang="en-US" dirty="0">
                <a:solidFill>
                  <a:srgbClr val="FF0000"/>
                </a:solidFill>
              </a:rPr>
              <a:t>세포는 모양과 기능이 다양하다</a:t>
            </a:r>
            <a:r>
              <a:rPr lang="en-US" altLang="ko-KR" dirty="0">
                <a:solidFill>
                  <a:srgbClr val="FF0000"/>
                </a:solidFill>
              </a:rPr>
              <a:t>.</a:t>
            </a:r>
          </a:p>
          <a:p>
            <a:endParaRPr lang="en-US" altLang="ko-KR" dirty="0"/>
          </a:p>
          <a:p>
            <a:endParaRPr lang="en-US" altLang="ko-KR" dirty="0"/>
          </a:p>
        </p:txBody>
      </p:sp>
      <p:pic>
        <p:nvPicPr>
          <p:cNvPr id="4" name="그림 3"/>
          <p:cNvPicPr>
            <a:picLocks noChangeAspect="1"/>
          </p:cNvPicPr>
          <p:nvPr/>
        </p:nvPicPr>
        <p:blipFill>
          <a:blip r:embed="rId2"/>
          <a:stretch>
            <a:fillRect/>
          </a:stretch>
        </p:blipFill>
        <p:spPr>
          <a:xfrm>
            <a:off x="901815" y="3712490"/>
            <a:ext cx="7185171" cy="2403672"/>
          </a:xfrm>
          <a:prstGeom prst="rect">
            <a:avLst/>
          </a:prstGeom>
        </p:spPr>
      </p:pic>
      <p:sp>
        <p:nvSpPr>
          <p:cNvPr id="5" name="TextBox 4"/>
          <p:cNvSpPr txBox="1"/>
          <p:nvPr/>
        </p:nvSpPr>
        <p:spPr>
          <a:xfrm>
            <a:off x="901815" y="3315165"/>
            <a:ext cx="1711353" cy="461665"/>
          </a:xfrm>
          <a:prstGeom prst="rect">
            <a:avLst/>
          </a:prstGeom>
          <a:noFill/>
        </p:spPr>
        <p:txBody>
          <a:bodyPr wrap="square" rtlCol="0">
            <a:spAutoFit/>
          </a:bodyPr>
          <a:lstStyle/>
          <a:p>
            <a:r>
              <a:rPr lang="en-US" sz="1200" dirty="0"/>
              <a:t>A single nerve cell from a mammalian brain</a:t>
            </a:r>
          </a:p>
        </p:txBody>
      </p:sp>
      <p:sp>
        <p:nvSpPr>
          <p:cNvPr id="6" name="TextBox 5"/>
          <p:cNvSpPr txBox="1"/>
          <p:nvPr/>
        </p:nvSpPr>
        <p:spPr>
          <a:xfrm>
            <a:off x="2643834" y="3315165"/>
            <a:ext cx="1484004" cy="461665"/>
          </a:xfrm>
          <a:prstGeom prst="rect">
            <a:avLst/>
          </a:prstGeom>
          <a:noFill/>
        </p:spPr>
        <p:txBody>
          <a:bodyPr wrap="square" rtlCol="0">
            <a:spAutoFit/>
          </a:bodyPr>
          <a:lstStyle/>
          <a:p>
            <a:r>
              <a:rPr lang="en-US" sz="1200" dirty="0"/>
              <a:t>Paramecium</a:t>
            </a:r>
          </a:p>
          <a:p>
            <a:r>
              <a:rPr lang="ko-KR" altLang="en-US" sz="1200" dirty="0"/>
              <a:t>짚신벌레</a:t>
            </a:r>
            <a:endParaRPr lang="en-US" sz="1200" dirty="0"/>
          </a:p>
        </p:txBody>
      </p:sp>
      <p:sp>
        <p:nvSpPr>
          <p:cNvPr id="7" name="TextBox 6"/>
          <p:cNvSpPr txBox="1"/>
          <p:nvPr/>
        </p:nvSpPr>
        <p:spPr>
          <a:xfrm>
            <a:off x="4007611" y="3282995"/>
            <a:ext cx="1711353" cy="461665"/>
          </a:xfrm>
          <a:prstGeom prst="rect">
            <a:avLst/>
          </a:prstGeom>
          <a:noFill/>
        </p:spPr>
        <p:txBody>
          <a:bodyPr wrap="square" rtlCol="0">
            <a:spAutoFit/>
          </a:bodyPr>
          <a:lstStyle/>
          <a:p>
            <a:r>
              <a:rPr lang="en-US" sz="1200" dirty="0" err="1"/>
              <a:t>Chlamydomonas</a:t>
            </a:r>
            <a:br>
              <a:rPr lang="en-US" sz="1200" dirty="0"/>
            </a:br>
            <a:r>
              <a:rPr lang="ko-KR" altLang="en-US" sz="1200" dirty="0" err="1"/>
              <a:t>클라미도모나스</a:t>
            </a:r>
            <a:endParaRPr lang="en-US" sz="1200" dirty="0"/>
          </a:p>
        </p:txBody>
      </p:sp>
      <p:sp>
        <p:nvSpPr>
          <p:cNvPr id="8" name="TextBox 7"/>
          <p:cNvSpPr txBox="1"/>
          <p:nvPr/>
        </p:nvSpPr>
        <p:spPr>
          <a:xfrm>
            <a:off x="5718965" y="3266910"/>
            <a:ext cx="1139036" cy="646331"/>
          </a:xfrm>
          <a:prstGeom prst="rect">
            <a:avLst/>
          </a:prstGeom>
          <a:noFill/>
        </p:spPr>
        <p:txBody>
          <a:bodyPr wrap="square" rtlCol="0">
            <a:spAutoFit/>
          </a:bodyPr>
          <a:lstStyle/>
          <a:p>
            <a:r>
              <a:rPr lang="en-US" altLang="ko-KR" sz="1200" dirty="0"/>
              <a:t>Saccharomyces</a:t>
            </a:r>
            <a:r>
              <a:rPr lang="ko-KR" altLang="en-US" sz="1200" dirty="0"/>
              <a:t> </a:t>
            </a:r>
            <a:r>
              <a:rPr lang="en-US" altLang="ko-KR" sz="1200" dirty="0"/>
              <a:t>cerevisiae </a:t>
            </a:r>
            <a:r>
              <a:rPr lang="ko-KR" altLang="en-US" sz="1200" dirty="0" err="1"/>
              <a:t>맥주효모균</a:t>
            </a:r>
            <a:endParaRPr lang="en-US" sz="1200" dirty="0"/>
          </a:p>
        </p:txBody>
      </p:sp>
      <p:sp>
        <p:nvSpPr>
          <p:cNvPr id="9" name="TextBox 8"/>
          <p:cNvSpPr txBox="1"/>
          <p:nvPr/>
        </p:nvSpPr>
        <p:spPr>
          <a:xfrm>
            <a:off x="6902975" y="3282827"/>
            <a:ext cx="1139036" cy="461665"/>
          </a:xfrm>
          <a:prstGeom prst="rect">
            <a:avLst/>
          </a:prstGeom>
          <a:noFill/>
        </p:spPr>
        <p:txBody>
          <a:bodyPr wrap="square" rtlCol="0">
            <a:spAutoFit/>
          </a:bodyPr>
          <a:lstStyle/>
          <a:p>
            <a:r>
              <a:rPr lang="en-US" sz="1200" dirty="0"/>
              <a:t>Helicobacter pylori</a:t>
            </a:r>
          </a:p>
        </p:txBody>
      </p:sp>
    </p:spTree>
    <p:extLst>
      <p:ext uri="{BB962C8B-B14F-4D97-AF65-F5344CB8AC3E}">
        <p14:creationId xmlns:p14="http://schemas.microsoft.com/office/powerpoint/2010/main" val="3676456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779" y="557048"/>
            <a:ext cx="3320140" cy="400110"/>
          </a:xfrm>
          <a:prstGeom prst="rect">
            <a:avLst/>
          </a:prstGeom>
          <a:noFill/>
        </p:spPr>
        <p:txBody>
          <a:bodyPr wrap="none" rtlCol="0">
            <a:spAutoFit/>
          </a:bodyPr>
          <a:lstStyle/>
          <a:p>
            <a:r>
              <a:rPr lang="en-US" sz="2000" b="1" dirty="0"/>
              <a:t>1.1. </a:t>
            </a:r>
            <a:r>
              <a:rPr lang="ko-KR" altLang="en-US" sz="2000" b="1" dirty="0"/>
              <a:t>세포의 불변성과 다양성</a:t>
            </a:r>
            <a:endParaRPr lang="en-US" sz="2000" b="1" dirty="0"/>
          </a:p>
        </p:txBody>
      </p:sp>
      <p:sp>
        <p:nvSpPr>
          <p:cNvPr id="3" name="TextBox 2"/>
          <p:cNvSpPr txBox="1"/>
          <p:nvPr/>
        </p:nvSpPr>
        <p:spPr>
          <a:xfrm>
            <a:off x="804041" y="1497723"/>
            <a:ext cx="7824036" cy="3139321"/>
          </a:xfrm>
          <a:prstGeom prst="rect">
            <a:avLst/>
          </a:prstGeom>
          <a:noFill/>
        </p:spPr>
        <p:txBody>
          <a:bodyPr wrap="square" rtlCol="0">
            <a:spAutoFit/>
          </a:bodyPr>
          <a:lstStyle/>
          <a:p>
            <a:r>
              <a:rPr lang="ko-KR" altLang="en-US" dirty="0"/>
              <a:t>대부분의 생물체는 겉으로 보기에는 매우 다른 것 같지만</a:t>
            </a:r>
            <a:r>
              <a:rPr lang="en-US" altLang="ko-KR" dirty="0"/>
              <a:t>, </a:t>
            </a:r>
            <a:r>
              <a:rPr lang="ko-KR" altLang="en-US" dirty="0"/>
              <a:t>근본적으로 유사한 내부구조로 되어 있다</a:t>
            </a:r>
            <a:r>
              <a:rPr lang="en-US" altLang="ko-KR" dirty="0"/>
              <a:t>. </a:t>
            </a:r>
            <a:r>
              <a:rPr lang="ko-KR" altLang="en-US" dirty="0"/>
              <a:t>현재 우리는 세포가 화학적 측면에서 놀랄 만큼 서로 유사하며</a:t>
            </a:r>
            <a:r>
              <a:rPr lang="en-US" altLang="ko-KR" dirty="0"/>
              <a:t>, </a:t>
            </a:r>
            <a:r>
              <a:rPr lang="ko-KR" altLang="en-US" dirty="0"/>
              <a:t>대부분의 세포 내 기능에서 동일한 분자기구를 공유한다는 사실을 알고 있다</a:t>
            </a:r>
            <a:r>
              <a:rPr lang="en-US" altLang="ko-KR" dirty="0"/>
              <a:t>. </a:t>
            </a:r>
            <a:r>
              <a:rPr lang="ko-KR" altLang="en-US" dirty="0"/>
              <a:t>모든 세포는 동일한 종류의 화학반응을 담당하는 동일한 종류의 분자들로 이루어져 있다</a:t>
            </a:r>
            <a:r>
              <a:rPr lang="en-US" altLang="ko-KR" dirty="0"/>
              <a:t>.</a:t>
            </a:r>
          </a:p>
          <a:p>
            <a:pPr marL="285750" indent="-285750">
              <a:buFont typeface="Wingdings" panose="05000000000000000000" pitchFamily="2" charset="2"/>
              <a:buChar char="à"/>
            </a:pPr>
            <a:r>
              <a:rPr lang="ko-KR" altLang="en-US" dirty="0">
                <a:solidFill>
                  <a:srgbClr val="FF0000"/>
                </a:solidFill>
                <a:sym typeface="Wingdings" panose="05000000000000000000" pitchFamily="2" charset="2"/>
              </a:rPr>
              <a:t>살아있는 모든 세</a:t>
            </a:r>
            <a:r>
              <a:rPr lang="ko-KR" altLang="en-US" dirty="0">
                <a:solidFill>
                  <a:srgbClr val="FF0000"/>
                </a:solidFill>
              </a:rPr>
              <a:t>포는 유사한 화학 성분으로 구성된다</a:t>
            </a:r>
            <a:r>
              <a:rPr lang="en-US" altLang="ko-KR" dirty="0">
                <a:solidFill>
                  <a:srgbClr val="FF0000"/>
                </a:solidFill>
              </a:rPr>
              <a:t>.</a:t>
            </a:r>
          </a:p>
          <a:p>
            <a:r>
              <a:rPr lang="ko-KR" altLang="en-US" dirty="0"/>
              <a:t>모든 생물에서 유전정보</a:t>
            </a:r>
            <a:r>
              <a:rPr lang="en-US" altLang="ko-KR" dirty="0"/>
              <a:t>, </a:t>
            </a:r>
            <a:r>
              <a:rPr lang="ko-KR" altLang="en-US" dirty="0"/>
              <a:t>즉 유전자</a:t>
            </a:r>
            <a:r>
              <a:rPr lang="en-US" altLang="ko-KR" dirty="0"/>
              <a:t>(gene)</a:t>
            </a:r>
            <a:r>
              <a:rPr lang="ko-KR" altLang="en-US" dirty="0"/>
              <a:t>는 </a:t>
            </a:r>
            <a:r>
              <a:rPr lang="en-US" altLang="ko-KR" dirty="0"/>
              <a:t>DNA </a:t>
            </a:r>
            <a:r>
              <a:rPr lang="ko-KR" altLang="en-US" dirty="0"/>
              <a:t>분자에 저장되어 있으며</a:t>
            </a:r>
            <a:r>
              <a:rPr lang="en-US" altLang="ko-KR" dirty="0"/>
              <a:t>, </a:t>
            </a:r>
            <a:r>
              <a:rPr lang="ko-KR" altLang="en-US" dirty="0"/>
              <a:t>이들은 동일한 화학적 암호로 쓰여 있고</a:t>
            </a:r>
            <a:r>
              <a:rPr lang="en-US" altLang="ko-KR" dirty="0"/>
              <a:t>, </a:t>
            </a:r>
            <a:r>
              <a:rPr lang="ko-KR" altLang="en-US" dirty="0"/>
              <a:t>똑같은 화학적 골격을 지니고 있으므로</a:t>
            </a:r>
            <a:r>
              <a:rPr lang="en-US" altLang="ko-KR" dirty="0"/>
              <a:t>, </a:t>
            </a:r>
            <a:r>
              <a:rPr lang="ko-KR" altLang="en-US" dirty="0"/>
              <a:t>기본적으로 동일한 화학적 기구들에 의해 해독된다</a:t>
            </a:r>
            <a:r>
              <a:rPr lang="en-US" altLang="ko-KR" dirty="0"/>
              <a:t>.… </a:t>
            </a:r>
            <a:r>
              <a:rPr lang="ko-KR" altLang="en-US" dirty="0" err="1"/>
              <a:t>ㅠ</a:t>
            </a:r>
            <a:r>
              <a:rPr lang="en-US" altLang="ko-KR" dirty="0"/>
              <a:t>.</a:t>
            </a:r>
            <a:r>
              <a:rPr lang="ko-KR" altLang="en-US" dirty="0" err="1"/>
              <a:t>ㅠ</a:t>
            </a:r>
            <a:endParaRPr lang="en-US" altLang="ko-KR" dirty="0"/>
          </a:p>
          <a:p>
            <a:endParaRPr lang="en-US" altLang="ko-KR" dirty="0"/>
          </a:p>
          <a:p>
            <a:endParaRPr lang="en-US" altLang="ko-KR" dirty="0"/>
          </a:p>
        </p:txBody>
      </p:sp>
      <p:pic>
        <p:nvPicPr>
          <p:cNvPr id="1026" name="Picture 2" descr="Image result for 미키마우스"/>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759" t="30257" r="16186" b="11615"/>
          <a:stretch/>
        </p:blipFill>
        <p:spPr bwMode="auto">
          <a:xfrm>
            <a:off x="804041" y="4047688"/>
            <a:ext cx="1057013" cy="1661021"/>
          </a:xfrm>
          <a:prstGeom prst="rect">
            <a:avLst/>
          </a:prstGeom>
          <a:noFill/>
          <a:extLst>
            <a:ext uri="{909E8E84-426E-40DD-AFC4-6F175D3DCCD1}">
              <a14:hiddenFill xmlns:a14="http://schemas.microsoft.com/office/drawing/2010/main">
                <a:solidFill>
                  <a:srgbClr val="FFFFFF"/>
                </a:solidFill>
              </a14:hiddenFill>
            </a:ext>
          </a:extLst>
        </p:spPr>
      </p:pic>
      <p:sp>
        <p:nvSpPr>
          <p:cNvPr id="4" name="말풍선: 타원형 3"/>
          <p:cNvSpPr/>
          <p:nvPr/>
        </p:nvSpPr>
        <p:spPr>
          <a:xfrm>
            <a:off x="2281350" y="4098022"/>
            <a:ext cx="2403901" cy="780176"/>
          </a:xfrm>
          <a:prstGeom prst="wedgeEllipseCallout">
            <a:avLst>
              <a:gd name="adj1" fmla="val -69039"/>
              <a:gd name="adj2" fmla="val 25941"/>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lumMod val="65000"/>
                  </a:schemeClr>
                </a:solidFill>
              </a:rPr>
              <a:t>Central dogma…</a:t>
            </a:r>
            <a:endParaRPr lang="en-US" sz="1600" dirty="0">
              <a:solidFill>
                <a:schemeClr val="bg1">
                  <a:lumMod val="65000"/>
                </a:schemeClr>
              </a:solidFill>
            </a:endParaRPr>
          </a:p>
        </p:txBody>
      </p:sp>
      <p:sp>
        <p:nvSpPr>
          <p:cNvPr id="5" name="두루마리 모양: 세로로 말림 4"/>
          <p:cNvSpPr/>
          <p:nvPr/>
        </p:nvSpPr>
        <p:spPr>
          <a:xfrm>
            <a:off x="4366469" y="4223857"/>
            <a:ext cx="1929468" cy="1426128"/>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Chapter 2-10</a:t>
            </a:r>
          </a:p>
          <a:p>
            <a:pPr algn="ctr"/>
            <a:r>
              <a:rPr lang="en-US" dirty="0">
                <a:solidFill>
                  <a:schemeClr val="accent1">
                    <a:lumMod val="75000"/>
                  </a:schemeClr>
                </a:solidFill>
              </a:rPr>
              <a:t>…molecular biology…</a:t>
            </a:r>
          </a:p>
        </p:txBody>
      </p:sp>
      <p:sp>
        <p:nvSpPr>
          <p:cNvPr id="6" name="이중 물결 5"/>
          <p:cNvSpPr/>
          <p:nvPr/>
        </p:nvSpPr>
        <p:spPr>
          <a:xfrm>
            <a:off x="6019101" y="4878198"/>
            <a:ext cx="1652631" cy="1044429"/>
          </a:xfrm>
          <a:prstGeom prst="doubleWav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Jump to chapter 11</a:t>
            </a:r>
          </a:p>
        </p:txBody>
      </p:sp>
    </p:spTree>
    <p:extLst>
      <p:ext uri="{BB962C8B-B14F-4D97-AF65-F5344CB8AC3E}">
        <p14:creationId xmlns:p14="http://schemas.microsoft.com/office/powerpoint/2010/main" val="2940311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779" y="557048"/>
            <a:ext cx="3634328" cy="400110"/>
          </a:xfrm>
          <a:prstGeom prst="rect">
            <a:avLst/>
          </a:prstGeom>
          <a:noFill/>
        </p:spPr>
        <p:txBody>
          <a:bodyPr wrap="none" rtlCol="0">
            <a:spAutoFit/>
          </a:bodyPr>
          <a:lstStyle/>
          <a:p>
            <a:r>
              <a:rPr lang="en-US" sz="2000" b="1" dirty="0"/>
              <a:t>1.2. </a:t>
            </a:r>
            <a:r>
              <a:rPr lang="ko-KR" altLang="en-US" sz="2000" b="1" dirty="0"/>
              <a:t>현미경으로 본 세포의 세계</a:t>
            </a:r>
            <a:endParaRPr lang="en-US" sz="2000" b="1" dirty="0"/>
          </a:p>
        </p:txBody>
      </p:sp>
      <p:sp>
        <p:nvSpPr>
          <p:cNvPr id="3" name="TextBox 2"/>
          <p:cNvSpPr txBox="1"/>
          <p:nvPr/>
        </p:nvSpPr>
        <p:spPr>
          <a:xfrm>
            <a:off x="816625" y="1501917"/>
            <a:ext cx="7824036" cy="4524315"/>
          </a:xfrm>
          <a:prstGeom prst="rect">
            <a:avLst/>
          </a:prstGeom>
          <a:noFill/>
        </p:spPr>
        <p:txBody>
          <a:bodyPr wrap="square" rtlCol="0">
            <a:spAutoFit/>
          </a:bodyPr>
          <a:lstStyle/>
          <a:p>
            <a:r>
              <a:rPr lang="ko-KR" altLang="en-US" dirty="0"/>
              <a:t>오늘날 우리는 세포의 구조와 활성을 지배하는 기본법칙을 밝힐 수 있는 기술을 가지고 있다</a:t>
            </a:r>
            <a:r>
              <a:rPr lang="en-US" altLang="ko-KR" dirty="0"/>
              <a:t>. </a:t>
            </a:r>
            <a:r>
              <a:rPr lang="ko-KR" altLang="en-US" dirty="0"/>
              <a:t>그러나 사실 세포생물학은 이러한 기술이 없는 상태에서 시작되었다</a:t>
            </a:r>
            <a:r>
              <a:rPr lang="en-US" altLang="ko-KR" dirty="0"/>
              <a:t>. </a:t>
            </a:r>
            <a:r>
              <a:rPr lang="ko-KR" altLang="en-US" dirty="0"/>
              <a:t>초기의 세포생물학자들은 조직과 세포를 단순히 살펴보는 것에서 출발하였고</a:t>
            </a:r>
            <a:r>
              <a:rPr lang="en-US" altLang="ko-KR" dirty="0"/>
              <a:t>, </a:t>
            </a:r>
            <a:r>
              <a:rPr lang="ko-KR" altLang="en-US" dirty="0"/>
              <a:t>그것들을 부수거나 얇게 썰어 내부를 살펴보려고 노력했다</a:t>
            </a:r>
            <a:r>
              <a:rPr lang="en-US" altLang="ko-KR" dirty="0"/>
              <a:t>. </a:t>
            </a:r>
            <a:r>
              <a:rPr lang="ko-KR" altLang="en-US" dirty="0">
                <a:solidFill>
                  <a:srgbClr val="0000FF"/>
                </a:solidFill>
              </a:rPr>
              <a:t>그들이 살펴본 것은 그들에게는 매우 당황스러운 것이었다</a:t>
            </a:r>
            <a:r>
              <a:rPr lang="en-US" altLang="ko-KR" dirty="0">
                <a:solidFill>
                  <a:srgbClr val="0000FF"/>
                </a:solidFill>
              </a:rPr>
              <a:t>. </a:t>
            </a:r>
            <a:r>
              <a:rPr lang="ko-KR" altLang="en-US" dirty="0">
                <a:solidFill>
                  <a:srgbClr val="0000FF"/>
                </a:solidFill>
              </a:rPr>
              <a:t>작고 겨우 보일까 말까 한 물체 덩어리는 이해할 수 없는 불가상의 그 자체였다</a:t>
            </a:r>
            <a:r>
              <a:rPr lang="en-US" altLang="ko-KR" dirty="0">
                <a:solidFill>
                  <a:srgbClr val="0000FF"/>
                </a:solidFill>
              </a:rPr>
              <a:t>. </a:t>
            </a:r>
            <a:r>
              <a:rPr lang="ko-KR" altLang="en-US" dirty="0"/>
              <a:t>그럼에도</a:t>
            </a:r>
            <a:r>
              <a:rPr lang="en-US" altLang="ko-KR" dirty="0"/>
              <a:t>, </a:t>
            </a:r>
            <a:r>
              <a:rPr lang="ko-KR" altLang="en-US" dirty="0"/>
              <a:t>이러한 방식의 시각적 관찰은 이해로 나아가는 첫 번째 단계였으며</a:t>
            </a:r>
            <a:r>
              <a:rPr lang="en-US" altLang="ko-KR" dirty="0"/>
              <a:t>, </a:t>
            </a:r>
            <a:r>
              <a:rPr lang="ko-KR" altLang="en-US" dirty="0"/>
              <a:t>이는 여전히 세포생물학 연구의 중요한 부분으로 남아 있다</a:t>
            </a:r>
            <a:r>
              <a:rPr lang="en-US" altLang="ko-KR" dirty="0"/>
              <a:t>.</a:t>
            </a:r>
          </a:p>
          <a:p>
            <a:pPr marL="285750" indent="-285750">
              <a:buFont typeface="Wingdings" panose="05000000000000000000" pitchFamily="2" charset="2"/>
              <a:buChar char="à"/>
            </a:pPr>
            <a:endParaRPr lang="en-US" altLang="ko-KR" dirty="0"/>
          </a:p>
          <a:p>
            <a:pPr marL="285750" indent="-285750">
              <a:buFont typeface="Wingdings" panose="05000000000000000000" pitchFamily="2" charset="2"/>
              <a:buChar char="à"/>
            </a:pPr>
            <a:r>
              <a:rPr lang="ko-KR" altLang="en-US" dirty="0">
                <a:solidFill>
                  <a:srgbClr val="FF0000"/>
                </a:solidFill>
              </a:rPr>
              <a:t>세포는 일반적으로 맨눈으로는 볼 수 없을 정도로 매우 작다</a:t>
            </a:r>
            <a:r>
              <a:rPr lang="en-US" altLang="ko-KR" dirty="0">
                <a:solidFill>
                  <a:srgbClr val="FF0000"/>
                </a:solidFill>
              </a:rPr>
              <a:t>. 17</a:t>
            </a:r>
            <a:r>
              <a:rPr lang="ko-KR" altLang="en-US" dirty="0">
                <a:solidFill>
                  <a:srgbClr val="FF0000"/>
                </a:solidFill>
              </a:rPr>
              <a:t>세기에 들어와 현미경</a:t>
            </a:r>
            <a:r>
              <a:rPr lang="en-US" altLang="ko-KR" dirty="0">
                <a:solidFill>
                  <a:srgbClr val="FF0000"/>
                </a:solidFill>
              </a:rPr>
              <a:t>(microscope)</a:t>
            </a:r>
            <a:r>
              <a:rPr lang="ko-KR" altLang="en-US" dirty="0">
                <a:solidFill>
                  <a:srgbClr val="FF0000"/>
                </a:solidFill>
              </a:rPr>
              <a:t>이 발명됨으로써 인간은 처음으로 세포를 눈으로 볼 수 있게 되었다</a:t>
            </a:r>
            <a:r>
              <a:rPr lang="en-US" altLang="ko-KR" dirty="0">
                <a:solidFill>
                  <a:srgbClr val="FF0000"/>
                </a:solidFill>
              </a:rPr>
              <a:t>. </a:t>
            </a:r>
          </a:p>
          <a:p>
            <a:pPr marL="285750" indent="-285750">
              <a:buFont typeface="Wingdings" panose="05000000000000000000" pitchFamily="2" charset="2"/>
              <a:buChar char="à"/>
            </a:pPr>
            <a:endParaRPr lang="en-US" altLang="ko-KR" dirty="0">
              <a:solidFill>
                <a:srgbClr val="FF0000"/>
              </a:solidFill>
            </a:endParaRPr>
          </a:p>
          <a:p>
            <a:pPr marL="285750" indent="-285750">
              <a:buFont typeface="Wingdings" panose="05000000000000000000" pitchFamily="2" charset="2"/>
              <a:buChar char="à"/>
            </a:pPr>
            <a:r>
              <a:rPr lang="ko-KR" altLang="en-US" dirty="0">
                <a:solidFill>
                  <a:srgbClr val="FF0000"/>
                </a:solidFill>
              </a:rPr>
              <a:t>제일 처음 개발된 현미경</a:t>
            </a:r>
            <a:r>
              <a:rPr lang="en-US" altLang="ko-KR" dirty="0">
                <a:solidFill>
                  <a:srgbClr val="FF0000"/>
                </a:solidFill>
              </a:rPr>
              <a:t>: </a:t>
            </a:r>
            <a:r>
              <a:rPr lang="ko-KR" altLang="en-US" dirty="0">
                <a:solidFill>
                  <a:srgbClr val="FF0000"/>
                </a:solidFill>
              </a:rPr>
              <a:t>광학현미경 </a:t>
            </a:r>
            <a:r>
              <a:rPr lang="en-US" altLang="ko-KR" dirty="0">
                <a:solidFill>
                  <a:srgbClr val="FF0000"/>
                </a:solidFill>
              </a:rPr>
              <a:t>(light microscope) </a:t>
            </a:r>
            <a:r>
              <a:rPr lang="ko-KR" altLang="en-US" dirty="0"/>
              <a:t>오늘날에도 필수장비</a:t>
            </a:r>
            <a:r>
              <a:rPr lang="en-US" altLang="ko-KR" dirty="0"/>
              <a:t>!!  </a:t>
            </a:r>
            <a:r>
              <a:rPr lang="en-US" altLang="ko-KR" dirty="0">
                <a:sym typeface="Wingdings" panose="05000000000000000000" pitchFamily="2" charset="2"/>
              </a:rPr>
              <a:t> 1930</a:t>
            </a:r>
            <a:r>
              <a:rPr lang="ko-KR" altLang="en-US" dirty="0">
                <a:sym typeface="Wingdings" panose="05000000000000000000" pitchFamily="2" charset="2"/>
              </a:rPr>
              <a:t>년대 전자현미경</a:t>
            </a:r>
            <a:r>
              <a:rPr lang="en-US" altLang="ko-KR" dirty="0">
                <a:sym typeface="Wingdings" panose="05000000000000000000" pitchFamily="2" charset="2"/>
              </a:rPr>
              <a:t> (electron microscope) </a:t>
            </a:r>
            <a:r>
              <a:rPr lang="ko-KR" altLang="en-US" dirty="0">
                <a:sym typeface="Wingdings" panose="05000000000000000000" pitchFamily="2" charset="2"/>
              </a:rPr>
              <a:t>개발</a:t>
            </a:r>
            <a:r>
              <a:rPr lang="en-US" altLang="ko-KR" dirty="0">
                <a:sym typeface="Wingdings" panose="05000000000000000000" pitchFamily="2" charset="2"/>
              </a:rPr>
              <a:t>.</a:t>
            </a:r>
            <a:endParaRPr lang="en-US" altLang="ko-KR" dirty="0"/>
          </a:p>
          <a:p>
            <a:endParaRPr lang="en-US" altLang="ko-KR" dirty="0"/>
          </a:p>
        </p:txBody>
      </p:sp>
    </p:spTree>
    <p:extLst>
      <p:ext uri="{BB962C8B-B14F-4D97-AF65-F5344CB8AC3E}">
        <p14:creationId xmlns:p14="http://schemas.microsoft.com/office/powerpoint/2010/main" val="301444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lipart Thinki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553" y="3074687"/>
            <a:ext cx="2642532" cy="25670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3779" y="557048"/>
            <a:ext cx="5614037" cy="400110"/>
          </a:xfrm>
          <a:prstGeom prst="rect">
            <a:avLst/>
          </a:prstGeom>
          <a:noFill/>
        </p:spPr>
        <p:txBody>
          <a:bodyPr wrap="none" rtlCol="0">
            <a:spAutoFit/>
          </a:bodyPr>
          <a:lstStyle/>
          <a:p>
            <a:r>
              <a:rPr lang="ko-KR" altLang="en-US" sz="2000" b="1" dirty="0"/>
              <a:t>광학현미경의 발명으로 세포를 발견하게 되었다</a:t>
            </a:r>
            <a:endParaRPr lang="en-US" sz="2000" b="1" dirty="0"/>
          </a:p>
        </p:txBody>
      </p:sp>
      <p:sp>
        <p:nvSpPr>
          <p:cNvPr id="3" name="TextBox 2"/>
          <p:cNvSpPr txBox="1"/>
          <p:nvPr/>
        </p:nvSpPr>
        <p:spPr>
          <a:xfrm>
            <a:off x="816625" y="1501917"/>
            <a:ext cx="7824036" cy="4524315"/>
          </a:xfrm>
          <a:prstGeom prst="rect">
            <a:avLst/>
          </a:prstGeom>
          <a:noFill/>
        </p:spPr>
        <p:txBody>
          <a:bodyPr wrap="square" rtlCol="0">
            <a:spAutoFit/>
          </a:bodyPr>
          <a:lstStyle/>
          <a:p>
            <a:r>
              <a:rPr lang="ko-KR" altLang="en-US" dirty="0"/>
              <a:t>광학현미경의 개발은 유리렌즈 생산 기법의 발전과 함께 이루어졌다</a:t>
            </a:r>
            <a:r>
              <a:rPr lang="en-US" altLang="ko-KR" dirty="0"/>
              <a:t>. 17</a:t>
            </a:r>
            <a:r>
              <a:rPr lang="ko-KR" altLang="en-US" dirty="0"/>
              <a:t>세기에 들어 광학렌즈가 단순한 구조의 현미경을 만들 수 있을 정도로 개량되었고</a:t>
            </a:r>
            <a:r>
              <a:rPr lang="en-US" altLang="ko-KR" dirty="0"/>
              <a:t>, </a:t>
            </a:r>
            <a:r>
              <a:rPr lang="ko-KR" altLang="en-US" dirty="0"/>
              <a:t>마침내 </a:t>
            </a:r>
            <a:r>
              <a:rPr lang="en-US" altLang="ko-KR" dirty="0"/>
              <a:t>1665</a:t>
            </a:r>
            <a:r>
              <a:rPr lang="ko-KR" altLang="en-US" dirty="0"/>
              <a:t>년 </a:t>
            </a:r>
            <a:r>
              <a:rPr lang="en-US" altLang="ko-KR" dirty="0"/>
              <a:t>Robert Hooke</a:t>
            </a:r>
            <a:r>
              <a:rPr lang="ko-KR" altLang="en-US" dirty="0"/>
              <a:t>은 현미경을 이용하여 코르크 조각을 관찰한 결과를 </a:t>
            </a:r>
            <a:r>
              <a:rPr lang="ko-KR" altLang="en-US" dirty="0">
                <a:solidFill>
                  <a:srgbClr val="0000FF"/>
                </a:solidFill>
              </a:rPr>
              <a:t>영국의 런던 왕립학회에 </a:t>
            </a:r>
            <a:r>
              <a:rPr lang="ko-KR" altLang="en-US" dirty="0"/>
              <a:t>보고하였다</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                                                                           </a:t>
            </a:r>
          </a:p>
          <a:p>
            <a:pPr algn="r"/>
            <a:r>
              <a:rPr lang="en-US" altLang="ko-KR" dirty="0"/>
              <a:t>           200</a:t>
            </a:r>
            <a:r>
              <a:rPr lang="ko-KR" altLang="en-US" dirty="0"/>
              <a:t>년간 소수부유층만의 </a:t>
            </a:r>
            <a:r>
              <a:rPr lang="en-US" altLang="ko-KR" dirty="0"/>
              <a:t>a luxury toy</a:t>
            </a:r>
          </a:p>
          <a:p>
            <a:endParaRPr lang="en-US" altLang="ko-KR" dirty="0"/>
          </a:p>
        </p:txBody>
      </p:sp>
      <p:pic>
        <p:nvPicPr>
          <p:cNvPr id="2050" name="Picture 2" descr="Related imag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8341" y="3130567"/>
            <a:ext cx="625678" cy="11280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현미경 역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9294" y="3245555"/>
            <a:ext cx="2389915" cy="18405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현미경 역사"/>
          <p:cNvPicPr>
            <a:picLocks noChangeAspect="1" noChangeArrowheads="1"/>
          </p:cNvPicPr>
          <p:nvPr/>
        </p:nvPicPr>
        <p:blipFill rotWithShape="1">
          <a:blip r:embed="rId5">
            <a:extLst>
              <a:ext uri="{28A0092B-C50C-407E-A947-70E740481C1C}">
                <a14:useLocalDpi xmlns:a14="http://schemas.microsoft.com/office/drawing/2010/main" val="0"/>
              </a:ext>
            </a:extLst>
          </a:blip>
          <a:srcRect r="47664"/>
          <a:stretch/>
        </p:blipFill>
        <p:spPr bwMode="auto">
          <a:xfrm>
            <a:off x="3589520" y="3355595"/>
            <a:ext cx="2244689" cy="16204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p:cNvCxnSpPr/>
          <p:nvPr/>
        </p:nvCxnSpPr>
        <p:spPr>
          <a:xfrm flipH="1">
            <a:off x="2159813" y="2967172"/>
            <a:ext cx="1065402" cy="1166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2025589" y="3009117"/>
            <a:ext cx="1266738" cy="132723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084359" y="3060889"/>
            <a:ext cx="768159" cy="369332"/>
          </a:xfrm>
          <a:prstGeom prst="rect">
            <a:avLst/>
          </a:prstGeom>
          <a:noFill/>
        </p:spPr>
        <p:txBody>
          <a:bodyPr wrap="none" rtlCol="0">
            <a:spAutoFit/>
          </a:bodyPr>
          <a:lstStyle/>
          <a:p>
            <a:r>
              <a:rPr lang="en-US" dirty="0"/>
              <a:t>~1660</a:t>
            </a:r>
          </a:p>
        </p:txBody>
      </p:sp>
    </p:spTree>
    <p:extLst>
      <p:ext uri="{BB962C8B-B14F-4D97-AF65-F5344CB8AC3E}">
        <p14:creationId xmlns:p14="http://schemas.microsoft.com/office/powerpoint/2010/main" val="4152646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직접 만든 현미경으로 미생물을 발견한 레벤후크">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306" y="897360"/>
            <a:ext cx="9001388" cy="5063280"/>
          </a:xfrm>
          <a:prstGeom prst="rect">
            <a:avLst/>
          </a:prstGeom>
        </p:spPr>
      </p:pic>
    </p:spTree>
    <p:extLst>
      <p:ext uri="{BB962C8B-B14F-4D97-AF65-F5344CB8AC3E}">
        <p14:creationId xmlns:p14="http://schemas.microsoft.com/office/powerpoint/2010/main" val="39462522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eeuwenhoek discoveries roy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21" y="251670"/>
            <a:ext cx="3320555" cy="465589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3"/>
          <a:stretch>
            <a:fillRect/>
          </a:stretch>
        </p:blipFill>
        <p:spPr>
          <a:xfrm>
            <a:off x="5539740" y="3233955"/>
            <a:ext cx="2921212" cy="2774833"/>
          </a:xfrm>
          <a:prstGeom prst="rect">
            <a:avLst/>
          </a:prstGeom>
        </p:spPr>
      </p:pic>
      <p:pic>
        <p:nvPicPr>
          <p:cNvPr id="2" name="그림 1"/>
          <p:cNvPicPr>
            <a:picLocks noChangeAspect="1"/>
          </p:cNvPicPr>
          <p:nvPr/>
        </p:nvPicPr>
        <p:blipFill rotWithShape="1">
          <a:blip r:embed="rId4"/>
          <a:srcRect r="1367" b="516"/>
          <a:stretch/>
        </p:blipFill>
        <p:spPr>
          <a:xfrm>
            <a:off x="3817864" y="315548"/>
            <a:ext cx="3099938" cy="4386481"/>
          </a:xfrm>
          <a:prstGeom prst="rect">
            <a:avLst/>
          </a:prstGeom>
        </p:spPr>
      </p:pic>
    </p:spTree>
    <p:extLst>
      <p:ext uri="{BB962C8B-B14F-4D97-AF65-F5344CB8AC3E}">
        <p14:creationId xmlns:p14="http://schemas.microsoft.com/office/powerpoint/2010/main" val="1080456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eth israel medical 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857" y="4272501"/>
            <a:ext cx="1757667" cy="131876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51" y="1794998"/>
            <a:ext cx="2439691" cy="2525582"/>
          </a:xfrm>
          <a:prstGeom prst="rect">
            <a:avLst/>
          </a:prstGeom>
        </p:spPr>
      </p:pic>
      <p:pic>
        <p:nvPicPr>
          <p:cNvPr id="5" name="그림 4"/>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157476" y="1766187"/>
            <a:ext cx="3446549" cy="2584912"/>
          </a:xfrm>
          <a:prstGeom prst="rect">
            <a:avLst/>
          </a:prstGeom>
        </p:spPr>
      </p:pic>
      <p:sp>
        <p:nvSpPr>
          <p:cNvPr id="6" name="화살표: 오른쪽 5"/>
          <p:cNvSpPr/>
          <p:nvPr/>
        </p:nvSpPr>
        <p:spPr>
          <a:xfrm>
            <a:off x="3911155" y="2868998"/>
            <a:ext cx="847287" cy="59267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66258" y="1119856"/>
            <a:ext cx="4327916" cy="646331"/>
          </a:xfrm>
          <a:prstGeom prst="rect">
            <a:avLst/>
          </a:prstGeom>
          <a:noFill/>
        </p:spPr>
        <p:txBody>
          <a:bodyPr wrap="none" rtlCol="0">
            <a:spAutoFit/>
          </a:bodyPr>
          <a:lstStyle/>
          <a:p>
            <a:r>
              <a:rPr lang="en-US" dirty="0"/>
              <a:t>Ultrasound imaging</a:t>
            </a:r>
          </a:p>
          <a:p>
            <a:r>
              <a:rPr lang="en-US" dirty="0"/>
              <a:t>A few centimeters (early stage in the womb)</a:t>
            </a:r>
          </a:p>
        </p:txBody>
      </p:sp>
      <p:sp>
        <p:nvSpPr>
          <p:cNvPr id="8" name="TextBox 7"/>
          <p:cNvSpPr txBox="1"/>
          <p:nvPr/>
        </p:nvSpPr>
        <p:spPr>
          <a:xfrm>
            <a:off x="5206695" y="1350635"/>
            <a:ext cx="2600712" cy="369332"/>
          </a:xfrm>
          <a:prstGeom prst="rect">
            <a:avLst/>
          </a:prstGeom>
          <a:noFill/>
        </p:spPr>
        <p:txBody>
          <a:bodyPr wrap="none" rtlCol="0">
            <a:spAutoFit/>
          </a:bodyPr>
          <a:lstStyle/>
          <a:p>
            <a:r>
              <a:rPr lang="en-US" dirty="0"/>
              <a:t>A baby boy (4-month old)</a:t>
            </a:r>
          </a:p>
        </p:txBody>
      </p:sp>
      <p:sp>
        <p:nvSpPr>
          <p:cNvPr id="9" name="TextBox 8"/>
          <p:cNvSpPr txBox="1"/>
          <p:nvPr/>
        </p:nvSpPr>
        <p:spPr>
          <a:xfrm>
            <a:off x="3415524" y="2222667"/>
            <a:ext cx="1741952" cy="646331"/>
          </a:xfrm>
          <a:prstGeom prst="rect">
            <a:avLst/>
          </a:prstGeom>
          <a:noFill/>
        </p:spPr>
        <p:txBody>
          <a:bodyPr wrap="none" rtlCol="0">
            <a:spAutoFit/>
          </a:bodyPr>
          <a:lstStyle/>
          <a:p>
            <a:r>
              <a:rPr lang="en-US" dirty="0"/>
              <a:t>Proliferation </a:t>
            </a:r>
            <a:br>
              <a:rPr lang="en-US" dirty="0"/>
            </a:br>
            <a:r>
              <a:rPr lang="en-US" dirty="0"/>
              <a:t>&amp; differentiation</a:t>
            </a:r>
          </a:p>
        </p:txBody>
      </p:sp>
    </p:spTree>
    <p:extLst>
      <p:ext uri="{BB962C8B-B14F-4D97-AF65-F5344CB8AC3E}">
        <p14:creationId xmlns:p14="http://schemas.microsoft.com/office/powerpoint/2010/main" val="3973617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81699" y="417082"/>
            <a:ext cx="4572000" cy="1200329"/>
          </a:xfrm>
          <a:prstGeom prst="rect">
            <a:avLst/>
          </a:prstGeom>
        </p:spPr>
        <p:txBody>
          <a:bodyPr>
            <a:spAutoFit/>
          </a:bodyPr>
          <a:lstStyle/>
          <a:p>
            <a:r>
              <a:rPr lang="ko-KR" altLang="en-US" b="1" dirty="0"/>
              <a:t>세포생물학의 태동</a:t>
            </a:r>
            <a:endParaRPr lang="en-US" altLang="ko-KR" b="1" dirty="0"/>
          </a:p>
          <a:p>
            <a:endParaRPr lang="en-US" altLang="ko-KR" b="1" dirty="0"/>
          </a:p>
          <a:p>
            <a:r>
              <a:rPr lang="en-US" altLang="ko-KR" dirty="0"/>
              <a:t>1838</a:t>
            </a:r>
            <a:r>
              <a:rPr lang="ko-KR" altLang="en-US" dirty="0"/>
              <a:t>년 식물학자 </a:t>
            </a:r>
            <a:r>
              <a:rPr lang="en-US" altLang="ko-KR" dirty="0"/>
              <a:t>Matthias Schleiden</a:t>
            </a:r>
          </a:p>
          <a:p>
            <a:r>
              <a:rPr lang="en-US" altLang="ko-KR" dirty="0"/>
              <a:t>1839</a:t>
            </a:r>
            <a:r>
              <a:rPr lang="ko-KR" altLang="en-US" dirty="0"/>
              <a:t>년 동물학자 </a:t>
            </a:r>
            <a:r>
              <a:rPr lang="en-US" altLang="ko-KR" dirty="0"/>
              <a:t>Theodor Schwann </a:t>
            </a:r>
          </a:p>
        </p:txBody>
      </p:sp>
      <p:pic>
        <p:nvPicPr>
          <p:cNvPr id="3" name="그림 2"/>
          <p:cNvPicPr>
            <a:picLocks noChangeAspect="1"/>
          </p:cNvPicPr>
          <p:nvPr/>
        </p:nvPicPr>
        <p:blipFill>
          <a:blip r:embed="rId2"/>
          <a:stretch>
            <a:fillRect/>
          </a:stretch>
        </p:blipFill>
        <p:spPr>
          <a:xfrm>
            <a:off x="742424" y="1945667"/>
            <a:ext cx="5721467" cy="4263191"/>
          </a:xfrm>
          <a:prstGeom prst="rect">
            <a:avLst/>
          </a:prstGeom>
        </p:spPr>
      </p:pic>
      <p:sp>
        <p:nvSpPr>
          <p:cNvPr id="4" name="TextBox 3"/>
          <p:cNvSpPr txBox="1"/>
          <p:nvPr/>
        </p:nvSpPr>
        <p:spPr>
          <a:xfrm>
            <a:off x="4826682" y="5483348"/>
            <a:ext cx="3896608" cy="923330"/>
          </a:xfrm>
          <a:prstGeom prst="rect">
            <a:avLst/>
          </a:prstGeom>
          <a:noFill/>
        </p:spPr>
        <p:txBody>
          <a:bodyPr wrap="square" rtlCol="0">
            <a:spAutoFit/>
          </a:bodyPr>
          <a:lstStyle/>
          <a:p>
            <a:r>
              <a:rPr lang="ko-KR" altLang="en-US" dirty="0"/>
              <a:t>세포학설</a:t>
            </a:r>
            <a:r>
              <a:rPr lang="en-US" altLang="ko-KR" dirty="0"/>
              <a:t>: </a:t>
            </a:r>
            <a:r>
              <a:rPr lang="ko-KR" altLang="en-US" dirty="0"/>
              <a:t>모든 살아 있는 세포들은 이미 존재하고 있던 세포가 분열하여 생겨난다는 사실을 알게 됨</a:t>
            </a:r>
            <a:r>
              <a:rPr lang="en-US" altLang="ko-KR" dirty="0"/>
              <a:t>.</a:t>
            </a:r>
            <a:endParaRPr lang="en-US" dirty="0"/>
          </a:p>
        </p:txBody>
      </p:sp>
    </p:spTree>
    <p:extLst>
      <p:ext uri="{BB962C8B-B14F-4D97-AF65-F5344CB8AC3E}">
        <p14:creationId xmlns:p14="http://schemas.microsoft.com/office/powerpoint/2010/main" val="4116022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358739" y="725648"/>
            <a:ext cx="8508423" cy="5516803"/>
          </a:xfrm>
          <a:prstGeom prst="rect">
            <a:avLst/>
          </a:prstGeom>
        </p:spPr>
      </p:pic>
    </p:spTree>
    <p:extLst>
      <p:ext uri="{BB962C8B-B14F-4D97-AF65-F5344CB8AC3E}">
        <p14:creationId xmlns:p14="http://schemas.microsoft.com/office/powerpoint/2010/main" val="118604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59203" y="454086"/>
            <a:ext cx="7471404" cy="5741184"/>
          </a:xfrm>
          <a:prstGeom prst="rect">
            <a:avLst/>
          </a:prstGeom>
        </p:spPr>
      </p:pic>
      <p:cxnSp>
        <p:nvCxnSpPr>
          <p:cNvPr id="5" name="직선 연결선 4"/>
          <p:cNvCxnSpPr/>
          <p:nvPr/>
        </p:nvCxnSpPr>
        <p:spPr>
          <a:xfrm>
            <a:off x="3594684" y="5083731"/>
            <a:ext cx="1426128" cy="83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942942" y="5756248"/>
            <a:ext cx="1426128" cy="83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a:off x="3656006" y="6026094"/>
            <a:ext cx="17339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p:nvCxnSpPr>
        <p:spPr>
          <a:xfrm>
            <a:off x="2861652" y="5347984"/>
            <a:ext cx="116086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1700783" y="6137948"/>
            <a:ext cx="5852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2712662" y="2104243"/>
            <a:ext cx="5852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3783853" y="2374090"/>
            <a:ext cx="5852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4435595" y="3533169"/>
            <a:ext cx="1130500" cy="2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6567797" y="3530378"/>
            <a:ext cx="1130500" cy="2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1644857" y="3787645"/>
            <a:ext cx="308233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1700783" y="4057491"/>
            <a:ext cx="308233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6743965" y="4057491"/>
            <a:ext cx="1130500" cy="2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780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72983" y="528505"/>
            <a:ext cx="4386973" cy="5675154"/>
          </a:xfrm>
          <a:prstGeom prst="rect">
            <a:avLst/>
          </a:prstGeom>
        </p:spPr>
      </p:pic>
      <p:pic>
        <p:nvPicPr>
          <p:cNvPr id="3" name="그림 2"/>
          <p:cNvPicPr>
            <a:picLocks noChangeAspect="1"/>
          </p:cNvPicPr>
          <p:nvPr/>
        </p:nvPicPr>
        <p:blipFill>
          <a:blip r:embed="rId3"/>
          <a:stretch>
            <a:fillRect/>
          </a:stretch>
        </p:blipFill>
        <p:spPr>
          <a:xfrm>
            <a:off x="4496242" y="520113"/>
            <a:ext cx="4361133" cy="5675154"/>
          </a:xfrm>
          <a:prstGeom prst="rect">
            <a:avLst/>
          </a:prstGeom>
        </p:spPr>
      </p:pic>
    </p:spTree>
    <p:extLst>
      <p:ext uri="{BB962C8B-B14F-4D97-AF65-F5344CB8AC3E}">
        <p14:creationId xmlns:p14="http://schemas.microsoft.com/office/powerpoint/2010/main" val="1683582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머리카락 현미경"/>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128" b="100000" l="9827" r="89774"/>
                    </a14:imgEffect>
                  </a14:imgLayer>
                </a14:imgProps>
              </a:ext>
              <a:ext uri="{28A0092B-C50C-407E-A947-70E740481C1C}">
                <a14:useLocalDpi xmlns:a14="http://schemas.microsoft.com/office/drawing/2010/main" val="0"/>
              </a:ext>
            </a:extLst>
          </a:blip>
          <a:srcRect/>
          <a:stretch>
            <a:fillRect/>
          </a:stretch>
        </p:blipFill>
        <p:spPr bwMode="auto">
          <a:xfrm rot="8706458">
            <a:off x="247542" y="2007328"/>
            <a:ext cx="3073754" cy="23022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머리카락 현미경"/>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1793" y="1884595"/>
            <a:ext cx="3620314" cy="27152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09987" y="4735585"/>
            <a:ext cx="1979803" cy="369332"/>
          </a:xfrm>
          <a:prstGeom prst="rect">
            <a:avLst/>
          </a:prstGeom>
          <a:noFill/>
        </p:spPr>
        <p:txBody>
          <a:bodyPr wrap="square" rtlCol="0">
            <a:spAutoFit/>
          </a:bodyPr>
          <a:lstStyle/>
          <a:p>
            <a:r>
              <a:rPr lang="en-US" dirty="0"/>
              <a:t>Light microscopy</a:t>
            </a:r>
          </a:p>
        </p:txBody>
      </p:sp>
      <p:sp>
        <p:nvSpPr>
          <p:cNvPr id="5" name="TextBox 4"/>
          <p:cNvSpPr txBox="1"/>
          <p:nvPr/>
        </p:nvSpPr>
        <p:spPr>
          <a:xfrm>
            <a:off x="3228130" y="4769878"/>
            <a:ext cx="2741802" cy="369332"/>
          </a:xfrm>
          <a:prstGeom prst="rect">
            <a:avLst/>
          </a:prstGeom>
          <a:noFill/>
        </p:spPr>
        <p:txBody>
          <a:bodyPr wrap="square" rtlCol="0">
            <a:spAutoFit/>
          </a:bodyPr>
          <a:lstStyle/>
          <a:p>
            <a:r>
              <a:rPr lang="en-US" dirty="0"/>
              <a:t>Electron microscopy</a:t>
            </a:r>
          </a:p>
        </p:txBody>
      </p:sp>
      <p:sp>
        <p:nvSpPr>
          <p:cNvPr id="6" name="TextBox 5"/>
          <p:cNvSpPr txBox="1"/>
          <p:nvPr/>
        </p:nvSpPr>
        <p:spPr>
          <a:xfrm>
            <a:off x="728444" y="610997"/>
            <a:ext cx="2741802" cy="369332"/>
          </a:xfrm>
          <a:prstGeom prst="rect">
            <a:avLst/>
          </a:prstGeom>
          <a:noFill/>
        </p:spPr>
        <p:txBody>
          <a:bodyPr wrap="square" rtlCol="0">
            <a:spAutoFit/>
          </a:bodyPr>
          <a:lstStyle/>
          <a:p>
            <a:r>
              <a:rPr lang="en-US" dirty="0"/>
              <a:t>Example) human hairs</a:t>
            </a:r>
          </a:p>
        </p:txBody>
      </p:sp>
      <p:pic>
        <p:nvPicPr>
          <p:cNvPr id="3" name="그림 2"/>
          <p:cNvPicPr>
            <a:picLocks noChangeAspect="1"/>
          </p:cNvPicPr>
          <p:nvPr/>
        </p:nvPicPr>
        <p:blipFill>
          <a:blip r:embed="rId5"/>
          <a:stretch>
            <a:fillRect/>
          </a:stretch>
        </p:blipFill>
        <p:spPr>
          <a:xfrm rot="4102039">
            <a:off x="6189678" y="1942767"/>
            <a:ext cx="3086100" cy="2305050"/>
          </a:xfrm>
          <a:prstGeom prst="rect">
            <a:avLst/>
          </a:prstGeom>
        </p:spPr>
      </p:pic>
      <p:sp>
        <p:nvSpPr>
          <p:cNvPr id="8" name="TextBox 7"/>
          <p:cNvSpPr txBox="1"/>
          <p:nvPr/>
        </p:nvSpPr>
        <p:spPr>
          <a:xfrm>
            <a:off x="6472107" y="4985352"/>
            <a:ext cx="2741802" cy="369332"/>
          </a:xfrm>
          <a:prstGeom prst="rect">
            <a:avLst/>
          </a:prstGeom>
          <a:noFill/>
        </p:spPr>
        <p:txBody>
          <a:bodyPr wrap="square" rtlCol="0">
            <a:spAutoFit/>
          </a:bodyPr>
          <a:lstStyle/>
          <a:p>
            <a:r>
              <a:rPr lang="en-US" dirty="0"/>
              <a:t>Fluorescence microscopy</a:t>
            </a:r>
          </a:p>
        </p:txBody>
      </p:sp>
    </p:spTree>
    <p:extLst>
      <p:ext uri="{BB962C8B-B14F-4D97-AF65-F5344CB8AC3E}">
        <p14:creationId xmlns:p14="http://schemas.microsoft.com/office/powerpoint/2010/main" val="326253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535497" y="943429"/>
            <a:ext cx="7945353" cy="5615034"/>
          </a:xfrm>
          <a:prstGeom prst="rect">
            <a:avLst/>
          </a:prstGeom>
        </p:spPr>
      </p:pic>
      <p:sp>
        <p:nvSpPr>
          <p:cNvPr id="11" name="직사각형 10"/>
          <p:cNvSpPr/>
          <p:nvPr/>
        </p:nvSpPr>
        <p:spPr>
          <a:xfrm>
            <a:off x="535497" y="348734"/>
            <a:ext cx="7199407" cy="400110"/>
          </a:xfrm>
          <a:prstGeom prst="rect">
            <a:avLst/>
          </a:prstGeom>
        </p:spPr>
        <p:txBody>
          <a:bodyPr wrap="none">
            <a:spAutoFit/>
          </a:bodyPr>
          <a:lstStyle/>
          <a:p>
            <a:r>
              <a:rPr lang="ko-KR" altLang="en-US" sz="2000" dirty="0">
                <a:latin typeface="AvenirLTStd-Heavy"/>
              </a:rPr>
              <a:t>세포와 세포소기관 그리고 생체분자까지 현미경으로 관찰 가능</a:t>
            </a:r>
            <a:endParaRPr lang="en-US" sz="2000" dirty="0"/>
          </a:p>
        </p:txBody>
      </p:sp>
      <p:sp>
        <p:nvSpPr>
          <p:cNvPr id="2" name="오른쪽 중괄호 1"/>
          <p:cNvSpPr/>
          <p:nvPr/>
        </p:nvSpPr>
        <p:spPr>
          <a:xfrm flipH="1">
            <a:off x="430636" y="2294388"/>
            <a:ext cx="206929" cy="24957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rot="16200000">
            <a:off x="106571" y="3394668"/>
            <a:ext cx="450764" cy="261610"/>
          </a:xfrm>
          <a:prstGeom prst="rect">
            <a:avLst/>
          </a:prstGeom>
          <a:noFill/>
        </p:spPr>
        <p:txBody>
          <a:bodyPr wrap="none" rtlCol="0">
            <a:spAutoFit/>
          </a:bodyPr>
          <a:lstStyle/>
          <a:p>
            <a:r>
              <a:rPr lang="en-US" sz="1100" dirty="0"/>
              <a:t>AFM</a:t>
            </a:r>
          </a:p>
        </p:txBody>
      </p:sp>
    </p:spTree>
    <p:extLst>
      <p:ext uri="{BB962C8B-B14F-4D97-AF65-F5344CB8AC3E}">
        <p14:creationId xmlns:p14="http://schemas.microsoft.com/office/powerpoint/2010/main" val="2152991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81699" y="417082"/>
            <a:ext cx="7784984" cy="2246769"/>
          </a:xfrm>
          <a:prstGeom prst="rect">
            <a:avLst/>
          </a:prstGeom>
        </p:spPr>
        <p:txBody>
          <a:bodyPr wrap="square">
            <a:spAutoFit/>
          </a:bodyPr>
          <a:lstStyle/>
          <a:p>
            <a:r>
              <a:rPr lang="ko-KR" altLang="en-US" b="1" dirty="0" err="1"/>
              <a:t>진핵세포</a:t>
            </a:r>
            <a:endParaRPr lang="en-US" altLang="ko-KR" b="1" dirty="0"/>
          </a:p>
          <a:p>
            <a:endParaRPr lang="en-US" altLang="ko-KR" b="1" dirty="0"/>
          </a:p>
          <a:p>
            <a:r>
              <a:rPr lang="en-US" altLang="ko-KR" dirty="0"/>
              <a:t>1. </a:t>
            </a:r>
            <a:r>
              <a:rPr lang="ko-KR" altLang="en-US" dirty="0"/>
              <a:t>세포기질은 크고 작은 여러 생체분자가 농축되어 있는 액상의 겔이다</a:t>
            </a:r>
            <a:r>
              <a:rPr lang="en-US" altLang="ko-KR" dirty="0"/>
              <a:t>.</a:t>
            </a:r>
          </a:p>
          <a:p>
            <a:pPr marL="342900" indent="-342900">
              <a:buFont typeface="Arial" panose="020B0604020202020204" pitchFamily="34" charset="0"/>
              <a:buChar char="•"/>
            </a:pPr>
            <a:r>
              <a:rPr lang="ko-KR" altLang="en-US" sz="1600" dirty="0" err="1">
                <a:solidFill>
                  <a:srgbClr val="0000FF"/>
                </a:solidFill>
              </a:rPr>
              <a:t>진핵세포의</a:t>
            </a:r>
            <a:r>
              <a:rPr lang="ko-KR" altLang="en-US" sz="1600" dirty="0">
                <a:solidFill>
                  <a:srgbClr val="0000FF"/>
                </a:solidFill>
              </a:rPr>
              <a:t> 원형질 막을 벗겨낸 후</a:t>
            </a:r>
            <a:r>
              <a:rPr lang="en-US" altLang="ko-KR" sz="1600" dirty="0">
                <a:solidFill>
                  <a:srgbClr val="0000FF"/>
                </a:solidFill>
              </a:rPr>
              <a:t>, </a:t>
            </a:r>
            <a:r>
              <a:rPr lang="ko-KR" altLang="en-US" sz="1600" dirty="0">
                <a:solidFill>
                  <a:srgbClr val="0000FF"/>
                </a:solidFill>
              </a:rPr>
              <a:t>핵</a:t>
            </a:r>
            <a:r>
              <a:rPr lang="en-US" altLang="ko-KR" sz="1600" dirty="0">
                <a:solidFill>
                  <a:srgbClr val="0000FF"/>
                </a:solidFill>
              </a:rPr>
              <a:t>, </a:t>
            </a:r>
            <a:r>
              <a:rPr lang="ko-KR" altLang="en-US" sz="1600" dirty="0">
                <a:solidFill>
                  <a:srgbClr val="0000FF"/>
                </a:solidFill>
              </a:rPr>
              <a:t>소포체</a:t>
            </a:r>
            <a:r>
              <a:rPr lang="en-US" altLang="ko-KR" sz="1600" dirty="0">
                <a:solidFill>
                  <a:srgbClr val="0000FF"/>
                </a:solidFill>
              </a:rPr>
              <a:t>, </a:t>
            </a:r>
            <a:r>
              <a:rPr lang="ko-KR" altLang="en-US" sz="1600" dirty="0" err="1">
                <a:solidFill>
                  <a:srgbClr val="0000FF"/>
                </a:solidFill>
              </a:rPr>
              <a:t>골지체</a:t>
            </a:r>
            <a:r>
              <a:rPr lang="en-US" altLang="ko-KR" sz="1600" dirty="0">
                <a:solidFill>
                  <a:srgbClr val="0000FF"/>
                </a:solidFill>
              </a:rPr>
              <a:t>, </a:t>
            </a:r>
            <a:r>
              <a:rPr lang="ko-KR" altLang="en-US" sz="1600" dirty="0">
                <a:solidFill>
                  <a:srgbClr val="0000FF"/>
                </a:solidFill>
              </a:rPr>
              <a:t>미토콘드리아</a:t>
            </a:r>
            <a:r>
              <a:rPr lang="en-US" altLang="ko-KR" sz="1600" dirty="0">
                <a:solidFill>
                  <a:srgbClr val="0000FF"/>
                </a:solidFill>
              </a:rPr>
              <a:t>, </a:t>
            </a:r>
            <a:r>
              <a:rPr lang="ko-KR" altLang="en-US" sz="1600" dirty="0">
                <a:solidFill>
                  <a:srgbClr val="0000FF"/>
                </a:solidFill>
              </a:rPr>
              <a:t>엽록체 등과 같은 막 구조로 된 세포소기관들을 뺀 나머지 부분을 세포기질</a:t>
            </a:r>
            <a:r>
              <a:rPr lang="en-US" altLang="ko-KR" sz="1600" dirty="0">
                <a:solidFill>
                  <a:srgbClr val="0000FF"/>
                </a:solidFill>
              </a:rPr>
              <a:t>(cytosol)</a:t>
            </a:r>
            <a:r>
              <a:rPr lang="ko-KR" altLang="en-US" sz="1600" dirty="0">
                <a:solidFill>
                  <a:srgbClr val="0000FF"/>
                </a:solidFill>
              </a:rPr>
              <a:t>이라고 한다</a:t>
            </a:r>
            <a:r>
              <a:rPr lang="en-US" altLang="ko-KR" sz="1600" dirty="0">
                <a:solidFill>
                  <a:srgbClr val="0000FF"/>
                </a:solidFill>
              </a:rPr>
              <a:t>.</a:t>
            </a:r>
          </a:p>
          <a:p>
            <a:r>
              <a:rPr lang="en-US" altLang="ko-KR" dirty="0"/>
              <a:t>2. </a:t>
            </a:r>
            <a:r>
              <a:rPr lang="ko-KR" altLang="en-US" dirty="0"/>
              <a:t>세포골격은 방향성 세포운동을 담당한다</a:t>
            </a:r>
            <a:r>
              <a:rPr lang="en-US" altLang="ko-KR" dirty="0"/>
              <a:t>.</a:t>
            </a:r>
          </a:p>
          <a:p>
            <a:r>
              <a:rPr lang="en-US" altLang="ko-KR" dirty="0"/>
              <a:t>3. </a:t>
            </a:r>
            <a:r>
              <a:rPr lang="ko-KR" altLang="en-US" dirty="0"/>
              <a:t>세포질</a:t>
            </a:r>
            <a:r>
              <a:rPr lang="en-US" altLang="ko-KR" dirty="0"/>
              <a:t>(cytoplasm)</a:t>
            </a:r>
            <a:r>
              <a:rPr lang="ko-KR" altLang="en-US" dirty="0"/>
              <a:t>은 정적인 물질이 아니다</a:t>
            </a:r>
            <a:r>
              <a:rPr lang="en-US" altLang="ko-KR" dirty="0"/>
              <a:t>.</a:t>
            </a:r>
          </a:p>
          <a:p>
            <a:pPr marL="342900" indent="-342900">
              <a:buAutoNum type="arabicParenR"/>
            </a:pPr>
            <a:endParaRPr lang="en-US" altLang="ko-KR" dirty="0"/>
          </a:p>
        </p:txBody>
      </p:sp>
      <p:pic>
        <p:nvPicPr>
          <p:cNvPr id="4" name="그림 3"/>
          <p:cNvPicPr>
            <a:picLocks noChangeAspect="1"/>
          </p:cNvPicPr>
          <p:nvPr/>
        </p:nvPicPr>
        <p:blipFill>
          <a:blip r:embed="rId2"/>
          <a:stretch>
            <a:fillRect/>
          </a:stretch>
        </p:blipFill>
        <p:spPr>
          <a:xfrm>
            <a:off x="1648436" y="2923140"/>
            <a:ext cx="5799851" cy="3149789"/>
          </a:xfrm>
          <a:prstGeom prst="rect">
            <a:avLst/>
          </a:prstGeom>
        </p:spPr>
      </p:pic>
    </p:spTree>
    <p:extLst>
      <p:ext uri="{BB962C8B-B14F-4D97-AF65-F5344CB8AC3E}">
        <p14:creationId xmlns:p14="http://schemas.microsoft.com/office/powerpoint/2010/main" val="4191961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81699" y="417082"/>
            <a:ext cx="7784984" cy="2985433"/>
          </a:xfrm>
          <a:prstGeom prst="rect">
            <a:avLst/>
          </a:prstGeom>
        </p:spPr>
        <p:txBody>
          <a:bodyPr wrap="square">
            <a:spAutoFit/>
          </a:bodyPr>
          <a:lstStyle/>
          <a:p>
            <a:r>
              <a:rPr lang="ko-KR" altLang="en-US" b="1" dirty="0" err="1"/>
              <a:t>진핵세포</a:t>
            </a:r>
            <a:endParaRPr lang="en-US" altLang="ko-KR" b="1" dirty="0"/>
          </a:p>
          <a:p>
            <a:endParaRPr lang="en-US" altLang="ko-KR" b="1" dirty="0"/>
          </a:p>
          <a:p>
            <a:r>
              <a:rPr lang="en-US" altLang="ko-KR" dirty="0"/>
              <a:t>1. </a:t>
            </a:r>
            <a:r>
              <a:rPr lang="ko-KR" altLang="en-US" dirty="0"/>
              <a:t>세포기질은 크고 작은 여러 생체분자가 농축되어 있는 액상의 겔이다</a:t>
            </a:r>
            <a:r>
              <a:rPr lang="en-US" altLang="ko-KR" dirty="0"/>
              <a:t>.</a:t>
            </a:r>
          </a:p>
          <a:p>
            <a:r>
              <a:rPr lang="en-US" altLang="ko-KR" dirty="0"/>
              <a:t>2. </a:t>
            </a:r>
            <a:r>
              <a:rPr lang="ko-KR" altLang="en-US" dirty="0"/>
              <a:t>세포골격은 방향성 세포운동을 담당한다</a:t>
            </a:r>
            <a:r>
              <a:rPr lang="en-US" altLang="ko-KR" dirty="0"/>
              <a:t>.</a:t>
            </a:r>
          </a:p>
          <a:p>
            <a:r>
              <a:rPr lang="ko-KR" altLang="en-US" sz="1600" dirty="0">
                <a:solidFill>
                  <a:srgbClr val="0000FF"/>
                </a:solidFill>
              </a:rPr>
              <a:t>세포기질은 특정한 구조없이 여러 화학물질과 소기관으로 뒤섞인 단순한 혼합물이 아니다</a:t>
            </a:r>
            <a:r>
              <a:rPr lang="en-US" altLang="ko-KR" sz="1600" dirty="0">
                <a:solidFill>
                  <a:srgbClr val="0000FF"/>
                </a:solidFill>
              </a:rPr>
              <a:t>. </a:t>
            </a:r>
            <a:r>
              <a:rPr lang="ko-KR" altLang="en-US" sz="1600" dirty="0">
                <a:solidFill>
                  <a:srgbClr val="0000FF"/>
                </a:solidFill>
              </a:rPr>
              <a:t>단백질로 이루어진 길고 얇은 섬유사들이 망사처럼 얽혀 있는 것을 볼 수 있는데</a:t>
            </a:r>
            <a:r>
              <a:rPr lang="en-US" altLang="ko-KR" sz="1600" dirty="0">
                <a:solidFill>
                  <a:srgbClr val="0000FF"/>
                </a:solidFill>
              </a:rPr>
              <a:t>, </a:t>
            </a:r>
            <a:r>
              <a:rPr lang="ko-KR" altLang="en-US" sz="1600" dirty="0">
                <a:solidFill>
                  <a:srgbClr val="0000FF"/>
                </a:solidFill>
              </a:rPr>
              <a:t>이 섬유사들은 대체로 한쪽 말단이 원형질막에 매여 있거나 핵에 인접한 중심부위로부터 방사상으로 뻗어 나와 있다</a:t>
            </a:r>
            <a:r>
              <a:rPr lang="en-US" altLang="ko-KR" sz="1600" dirty="0">
                <a:solidFill>
                  <a:srgbClr val="0000FF"/>
                </a:solidFill>
              </a:rPr>
              <a:t>. </a:t>
            </a:r>
            <a:r>
              <a:rPr lang="ko-KR" altLang="en-US" sz="1600" dirty="0">
                <a:solidFill>
                  <a:srgbClr val="0000FF"/>
                </a:solidFill>
              </a:rPr>
              <a:t>이러한 섬유들의 구조를 세포골격</a:t>
            </a:r>
            <a:r>
              <a:rPr lang="en-US" altLang="ko-KR" sz="1600" dirty="0">
                <a:solidFill>
                  <a:srgbClr val="0000FF"/>
                </a:solidFill>
              </a:rPr>
              <a:t>(cytoskeleton)</a:t>
            </a:r>
            <a:r>
              <a:rPr lang="ko-KR" altLang="en-US" sz="1600" dirty="0">
                <a:solidFill>
                  <a:srgbClr val="0000FF"/>
                </a:solidFill>
              </a:rPr>
              <a:t>이라 한다</a:t>
            </a:r>
            <a:r>
              <a:rPr lang="en-US" altLang="ko-KR" sz="1600" dirty="0">
                <a:solidFill>
                  <a:srgbClr val="0000FF"/>
                </a:solidFill>
              </a:rPr>
              <a:t>.</a:t>
            </a:r>
          </a:p>
          <a:p>
            <a:r>
              <a:rPr lang="en-US" altLang="ko-KR" dirty="0"/>
              <a:t>3. </a:t>
            </a:r>
            <a:r>
              <a:rPr lang="ko-KR" altLang="en-US" dirty="0"/>
              <a:t>세포질</a:t>
            </a:r>
            <a:r>
              <a:rPr lang="en-US" altLang="ko-KR" dirty="0"/>
              <a:t>(cytoplasm)</a:t>
            </a:r>
            <a:r>
              <a:rPr lang="ko-KR" altLang="en-US" dirty="0"/>
              <a:t>은 정적인 물질이 아니다</a:t>
            </a:r>
            <a:r>
              <a:rPr lang="en-US" altLang="ko-KR" dirty="0"/>
              <a:t>.</a:t>
            </a:r>
          </a:p>
          <a:p>
            <a:pPr marL="342900" indent="-342900">
              <a:buAutoNum type="arabicParenR"/>
            </a:pPr>
            <a:endParaRPr lang="en-US" altLang="ko-KR" dirty="0"/>
          </a:p>
        </p:txBody>
      </p:sp>
      <p:pic>
        <p:nvPicPr>
          <p:cNvPr id="5" name="그림 4"/>
          <p:cNvPicPr>
            <a:picLocks noChangeAspect="1"/>
          </p:cNvPicPr>
          <p:nvPr/>
        </p:nvPicPr>
        <p:blipFill>
          <a:blip r:embed="rId2"/>
          <a:stretch>
            <a:fillRect/>
          </a:stretch>
        </p:blipFill>
        <p:spPr>
          <a:xfrm>
            <a:off x="581362" y="3519182"/>
            <a:ext cx="7774071" cy="2163993"/>
          </a:xfrm>
          <a:prstGeom prst="rect">
            <a:avLst/>
          </a:prstGeom>
        </p:spPr>
      </p:pic>
      <p:sp>
        <p:nvSpPr>
          <p:cNvPr id="3" name="TextBox 2"/>
          <p:cNvSpPr txBox="1"/>
          <p:nvPr/>
        </p:nvSpPr>
        <p:spPr>
          <a:xfrm>
            <a:off x="3359791" y="5615176"/>
            <a:ext cx="1569660" cy="369332"/>
          </a:xfrm>
          <a:prstGeom prst="rect">
            <a:avLst/>
          </a:prstGeom>
          <a:noFill/>
        </p:spPr>
        <p:txBody>
          <a:bodyPr wrap="none" rtlCol="0">
            <a:spAutoFit/>
          </a:bodyPr>
          <a:lstStyle/>
          <a:p>
            <a:r>
              <a:rPr lang="ko-KR" altLang="en-US"/>
              <a:t>액틴필라멘트</a:t>
            </a:r>
            <a:endParaRPr lang="en-US" dirty="0"/>
          </a:p>
        </p:txBody>
      </p:sp>
      <p:sp>
        <p:nvSpPr>
          <p:cNvPr id="6" name="TextBox 5"/>
          <p:cNvSpPr txBox="1"/>
          <p:nvPr/>
        </p:nvSpPr>
        <p:spPr>
          <a:xfrm>
            <a:off x="5315824" y="5615176"/>
            <a:ext cx="1273105" cy="646331"/>
          </a:xfrm>
          <a:prstGeom prst="rect">
            <a:avLst/>
          </a:prstGeom>
          <a:noFill/>
        </p:spPr>
        <p:txBody>
          <a:bodyPr wrap="none" rtlCol="0">
            <a:spAutoFit/>
          </a:bodyPr>
          <a:lstStyle/>
          <a:p>
            <a:r>
              <a:rPr lang="ko-KR" altLang="en-US" dirty="0"/>
              <a:t>미세관</a:t>
            </a:r>
            <a:endParaRPr lang="en-US" altLang="ko-KR" dirty="0"/>
          </a:p>
          <a:p>
            <a:r>
              <a:rPr lang="en-US" altLang="ko-KR" dirty="0"/>
              <a:t>(or </a:t>
            </a:r>
            <a:r>
              <a:rPr lang="ko-KR" altLang="en-US" dirty="0"/>
              <a:t>미소관</a:t>
            </a:r>
            <a:r>
              <a:rPr lang="en-US" altLang="ko-KR" dirty="0"/>
              <a:t>)</a:t>
            </a:r>
            <a:endParaRPr lang="en-US" dirty="0"/>
          </a:p>
        </p:txBody>
      </p:sp>
      <p:sp>
        <p:nvSpPr>
          <p:cNvPr id="7" name="TextBox 6"/>
          <p:cNvSpPr txBox="1"/>
          <p:nvPr/>
        </p:nvSpPr>
        <p:spPr>
          <a:xfrm>
            <a:off x="6923050" y="5615176"/>
            <a:ext cx="1569660" cy="369332"/>
          </a:xfrm>
          <a:prstGeom prst="rect">
            <a:avLst/>
          </a:prstGeom>
          <a:noFill/>
        </p:spPr>
        <p:txBody>
          <a:bodyPr wrap="none" rtlCol="0">
            <a:spAutoFit/>
          </a:bodyPr>
          <a:lstStyle/>
          <a:p>
            <a:r>
              <a:rPr lang="ko-KR" altLang="en-US"/>
              <a:t>중간필라멘트</a:t>
            </a:r>
            <a:endParaRPr lang="en-US" dirty="0"/>
          </a:p>
        </p:txBody>
      </p:sp>
    </p:spTree>
    <p:extLst>
      <p:ext uri="{BB962C8B-B14F-4D97-AF65-F5344CB8AC3E}">
        <p14:creationId xmlns:p14="http://schemas.microsoft.com/office/powerpoint/2010/main" val="152107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diameter actin microtubule intermedi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91" y="1312876"/>
            <a:ext cx="7623788" cy="4215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379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211" y="4445116"/>
            <a:ext cx="2864840" cy="214863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381699" y="417082"/>
            <a:ext cx="7784984" cy="3447098"/>
          </a:xfrm>
          <a:prstGeom prst="rect">
            <a:avLst/>
          </a:prstGeom>
        </p:spPr>
        <p:txBody>
          <a:bodyPr wrap="square">
            <a:spAutoFit/>
          </a:bodyPr>
          <a:lstStyle/>
          <a:p>
            <a:r>
              <a:rPr lang="ko-KR" altLang="en-US" b="1" dirty="0" err="1"/>
              <a:t>진핵세포</a:t>
            </a:r>
            <a:endParaRPr lang="en-US" altLang="ko-KR" b="1" dirty="0"/>
          </a:p>
          <a:p>
            <a:endParaRPr lang="en-US" altLang="ko-KR" b="1" dirty="0"/>
          </a:p>
          <a:p>
            <a:r>
              <a:rPr lang="en-US" altLang="ko-KR" dirty="0"/>
              <a:t>1. </a:t>
            </a:r>
            <a:r>
              <a:rPr lang="ko-KR" altLang="en-US" dirty="0"/>
              <a:t>세포기질은 크고 작은 여러 생체분자가 농축되어 있는 액상의 겔이다</a:t>
            </a:r>
            <a:r>
              <a:rPr lang="en-US" altLang="ko-KR" dirty="0"/>
              <a:t>.</a:t>
            </a:r>
          </a:p>
          <a:p>
            <a:r>
              <a:rPr lang="en-US" altLang="ko-KR" dirty="0"/>
              <a:t>2. </a:t>
            </a:r>
            <a:r>
              <a:rPr lang="ko-KR" altLang="en-US" dirty="0"/>
              <a:t>세포골격은 방향성 세포운동을 담당한다</a:t>
            </a:r>
            <a:r>
              <a:rPr lang="en-US" altLang="ko-KR" dirty="0"/>
              <a:t>.</a:t>
            </a:r>
          </a:p>
          <a:p>
            <a:r>
              <a:rPr lang="en-US" altLang="ko-KR" dirty="0"/>
              <a:t>3. </a:t>
            </a:r>
            <a:r>
              <a:rPr lang="ko-KR" altLang="en-US" dirty="0"/>
              <a:t>세포질은 정적인 물질이 아니다</a:t>
            </a:r>
            <a:r>
              <a:rPr lang="en-US" altLang="ko-KR" dirty="0"/>
              <a:t>. </a:t>
            </a:r>
            <a:r>
              <a:rPr lang="en-US" altLang="ko-KR" dirty="0">
                <a:highlight>
                  <a:srgbClr val="FFFF00"/>
                </a:highlight>
              </a:rPr>
              <a:t>The cytoplasm is far from static.</a:t>
            </a:r>
          </a:p>
          <a:p>
            <a:r>
              <a:rPr lang="en-US" sz="1600" dirty="0">
                <a:solidFill>
                  <a:srgbClr val="0000FF"/>
                </a:solidFill>
              </a:rPr>
              <a:t>The cell interior is in constant motion. The cytoskeleton is a dynamic jungle of protein ropes that are continually being strung together and taken apart; its filaments can assemble and then disappear in a matter of minutes. </a:t>
            </a:r>
            <a:r>
              <a:rPr lang="en-US" sz="1600" i="1" dirty="0">
                <a:solidFill>
                  <a:srgbClr val="0000FF"/>
                </a:solidFill>
              </a:rPr>
              <a:t>Motor proteins </a:t>
            </a:r>
            <a:r>
              <a:rPr lang="en-US" sz="1600" dirty="0">
                <a:solidFill>
                  <a:srgbClr val="0000FF"/>
                </a:solidFill>
              </a:rPr>
              <a:t>use the energy stored in molecules of ATP to trundle along these tracks and cables, carrying organelles and proteins throughout the cytoplasm, and racing across the width of the cell in seconds. In addition, the large and small molecules that fill every free space in the cell are swept </a:t>
            </a:r>
            <a:r>
              <a:rPr lang="en-US" sz="1600" dirty="0">
                <a:solidFill>
                  <a:srgbClr val="FF0000"/>
                </a:solidFill>
              </a:rPr>
              <a:t>to and </a:t>
            </a:r>
            <a:r>
              <a:rPr lang="en-US" sz="1600" dirty="0" err="1">
                <a:solidFill>
                  <a:srgbClr val="FF0000"/>
                </a:solidFill>
              </a:rPr>
              <a:t>fro</a:t>
            </a:r>
            <a:r>
              <a:rPr lang="en-US" sz="1600" dirty="0">
                <a:solidFill>
                  <a:srgbClr val="0000FF"/>
                </a:solidFill>
              </a:rPr>
              <a:t> by random thermal motion, constantly colliding with one another and with other structures in the cell’s crowded cytoplasm.</a:t>
            </a:r>
            <a:endParaRPr lang="en-US" altLang="ko-KR" dirty="0">
              <a:solidFill>
                <a:srgbClr val="0000FF"/>
              </a:solidFill>
            </a:endParaRPr>
          </a:p>
        </p:txBody>
      </p:sp>
      <p:sp>
        <p:nvSpPr>
          <p:cNvPr id="4" name="TextBox 3"/>
          <p:cNvSpPr txBox="1"/>
          <p:nvPr/>
        </p:nvSpPr>
        <p:spPr>
          <a:xfrm>
            <a:off x="622882" y="3894588"/>
            <a:ext cx="4345497" cy="646331"/>
          </a:xfrm>
          <a:prstGeom prst="rect">
            <a:avLst/>
          </a:prstGeom>
          <a:noFill/>
        </p:spPr>
        <p:txBody>
          <a:bodyPr wrap="square" rtlCol="0">
            <a:spAutoFit/>
          </a:bodyPr>
          <a:lstStyle/>
          <a:p>
            <a:r>
              <a:rPr lang="en-US" dirty="0">
                <a:latin typeface="Bradley Hand ITC" panose="03070402050302030203" pitchFamily="66" charset="0"/>
              </a:rPr>
              <a:t>Looks highly packed inside a cell, but chaotic actually. </a:t>
            </a:r>
          </a:p>
        </p:txBody>
      </p:sp>
      <p:pic>
        <p:nvPicPr>
          <p:cNvPr id="6148" name="Picture 4" descr="Image result for cytosol vs cytoplasm"/>
          <p:cNvPicPr>
            <a:picLocks noChangeAspect="1" noChangeArrowheads="1"/>
          </p:cNvPicPr>
          <p:nvPr/>
        </p:nvPicPr>
        <p:blipFill rotWithShape="1">
          <a:blip r:embed="rId3">
            <a:extLst>
              <a:ext uri="{28A0092B-C50C-407E-A947-70E740481C1C}">
                <a14:useLocalDpi xmlns:a14="http://schemas.microsoft.com/office/drawing/2010/main" val="0"/>
              </a:ext>
            </a:extLst>
          </a:blip>
          <a:srcRect t="3277"/>
          <a:stretch/>
        </p:blipFill>
        <p:spPr bwMode="auto">
          <a:xfrm>
            <a:off x="4702028" y="3959602"/>
            <a:ext cx="3616149" cy="263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715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3991797" y="1146107"/>
            <a:ext cx="4638947" cy="5173463"/>
          </a:xfrm>
          <a:prstGeom prst="rect">
            <a:avLst/>
          </a:prstGeom>
        </p:spPr>
      </p:pic>
      <p:pic>
        <p:nvPicPr>
          <p:cNvPr id="3" name="그림 2"/>
          <p:cNvPicPr>
            <a:picLocks noChangeAspect="1"/>
          </p:cNvPicPr>
          <p:nvPr/>
        </p:nvPicPr>
        <p:blipFill>
          <a:blip r:embed="rId3"/>
          <a:stretch>
            <a:fillRect/>
          </a:stretch>
        </p:blipFill>
        <p:spPr>
          <a:xfrm>
            <a:off x="3991797" y="719452"/>
            <a:ext cx="2849738" cy="394078"/>
          </a:xfrm>
          <a:prstGeom prst="rect">
            <a:avLst/>
          </a:prstGeom>
        </p:spPr>
      </p:pic>
      <p:pic>
        <p:nvPicPr>
          <p:cNvPr id="4098" name="Picture 2" descr="http://post.phinf.naver.net/MjAxNzA5MDRfMjk3/MDAxNTA0NDkwMzIwODIx.zN4gnf-Aj9ShteKPgKM6k93nQRYNY9J-BS0QolEalb0g.fIhJkabx1jJnv8vfBpIlyT7goXfLh2Twp_HtzA6x7oAg.JPEG/15044043021884.jpg?type=w12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552" y="1497933"/>
            <a:ext cx="3310657" cy="43548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5"/>
          <a:stretch>
            <a:fillRect/>
          </a:stretch>
        </p:blipFill>
        <p:spPr>
          <a:xfrm>
            <a:off x="2364459" y="230697"/>
            <a:ext cx="1216635" cy="1157287"/>
          </a:xfrm>
          <a:prstGeom prst="rect">
            <a:avLst/>
          </a:prstGeom>
        </p:spPr>
      </p:pic>
    </p:spTree>
    <p:extLst>
      <p:ext uri="{BB962C8B-B14F-4D97-AF65-F5344CB8AC3E}">
        <p14:creationId xmlns:p14="http://schemas.microsoft.com/office/powerpoint/2010/main" val="289852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thank you for yo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45" y="2332585"/>
            <a:ext cx="7831123" cy="313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56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631369" y="630105"/>
            <a:ext cx="7786915" cy="5909310"/>
          </a:xfrm>
          <a:prstGeom prst="rect">
            <a:avLst/>
          </a:prstGeom>
        </p:spPr>
        <p:txBody>
          <a:bodyPr wrap="square">
            <a:spAutoFit/>
          </a:bodyPr>
          <a:lstStyle/>
          <a:p>
            <a:r>
              <a:rPr lang="ko-KR" altLang="en-US" sz="1400" dirty="0">
                <a:solidFill>
                  <a:srgbClr val="000000"/>
                </a:solidFill>
                <a:latin typeface="나눔고딕" panose="020D0604000000000000" pitchFamily="50" charset="-127"/>
                <a:ea typeface="나눔고딕" panose="020D0604000000000000" pitchFamily="50" charset="-127"/>
              </a:rPr>
              <a:t>이번 주</a:t>
            </a:r>
            <a:r>
              <a:rPr lang="en-US" altLang="ko-KR" sz="1400" dirty="0">
                <a:solidFill>
                  <a:srgbClr val="000000"/>
                </a:solidFill>
                <a:latin typeface="나눔고딕" panose="020D0604000000000000" pitchFamily="50" charset="-127"/>
                <a:ea typeface="나눔고딕" panose="020D0604000000000000" pitchFamily="50" charset="-127"/>
              </a:rPr>
              <a:t>(2017-Sep-4)</a:t>
            </a:r>
            <a:r>
              <a:rPr lang="ko-KR" altLang="en-US" sz="1400" dirty="0">
                <a:solidFill>
                  <a:srgbClr val="000000"/>
                </a:solidFill>
                <a:latin typeface="나눔고딕" panose="020D0604000000000000" pitchFamily="50" charset="-127"/>
                <a:ea typeface="나눔고딕" panose="020D0604000000000000" pitchFamily="50" charset="-127"/>
              </a:rPr>
              <a:t> ‘네이처’ 표지는 초파리의 소장이 장식했다</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생물의 노화된 세포는 줄기세포로 계속 대체된다</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줄기세포는 세포분열을 하면서 여러 개의 체세포로 분화돼 장기의 새로운 부분을 구성한다</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성년이 된 이후 장기의 크기가 일정하게 유지하려면 새로 생성되는 세포와 소실되는 세포의 수가 정교하게 일치해야 한다</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어떻게 이런 일이 가능한 걸까</a:t>
            </a:r>
            <a:r>
              <a:rPr lang="en-US" altLang="ko-KR" sz="1400" dirty="0">
                <a:solidFill>
                  <a:srgbClr val="000000"/>
                </a:solidFill>
                <a:latin typeface="나눔고딕" panose="020D0604000000000000" pitchFamily="50" charset="-127"/>
                <a:ea typeface="나눔고딕" panose="020D0604000000000000" pitchFamily="50" charset="-127"/>
              </a:rPr>
              <a:t>.</a:t>
            </a:r>
            <a:br>
              <a:rPr lang="ko-KR" altLang="en-US" sz="1400" dirty="0"/>
            </a:br>
            <a:r>
              <a:rPr lang="ko-KR" altLang="en-US" sz="1400" dirty="0">
                <a:solidFill>
                  <a:srgbClr val="000000"/>
                </a:solidFill>
                <a:latin typeface="나눔고딕" panose="020D0604000000000000" pitchFamily="50" charset="-127"/>
                <a:ea typeface="나눔고딕" panose="020D0604000000000000" pitchFamily="50" charset="-127"/>
              </a:rPr>
              <a:t> </a:t>
            </a:r>
            <a:br>
              <a:rPr lang="ko-KR" altLang="en-US" sz="1400" dirty="0"/>
            </a:br>
            <a:r>
              <a:rPr lang="ko-KR" altLang="en-US" sz="1400" dirty="0">
                <a:solidFill>
                  <a:srgbClr val="000000"/>
                </a:solidFill>
                <a:latin typeface="나눔고딕" panose="020D0604000000000000" pitchFamily="50" charset="-127"/>
                <a:ea typeface="나눔고딕" panose="020D0604000000000000" pitchFamily="50" charset="-127"/>
              </a:rPr>
              <a:t>루시 </a:t>
            </a:r>
            <a:r>
              <a:rPr lang="ko-KR" altLang="en-US" sz="1400" dirty="0" err="1">
                <a:solidFill>
                  <a:srgbClr val="000000"/>
                </a:solidFill>
                <a:latin typeface="나눔고딕" panose="020D0604000000000000" pitchFamily="50" charset="-127"/>
                <a:ea typeface="나눔고딕" panose="020D0604000000000000" pitchFamily="50" charset="-127"/>
              </a:rPr>
              <a:t>에린</a:t>
            </a:r>
            <a:r>
              <a:rPr lang="ko-KR" altLang="en-US" sz="1400" dirty="0">
                <a:solidFill>
                  <a:srgbClr val="000000"/>
                </a:solidFill>
                <a:latin typeface="나눔고딕" panose="020D0604000000000000" pitchFamily="50" charset="-127"/>
                <a:ea typeface="나눔고딕" panose="020D0604000000000000" pitchFamily="50" charset="-127"/>
              </a:rPr>
              <a:t> </a:t>
            </a:r>
            <a:r>
              <a:rPr lang="ko-KR" altLang="en-US" sz="1400" dirty="0" err="1">
                <a:solidFill>
                  <a:srgbClr val="000000"/>
                </a:solidFill>
                <a:latin typeface="나눔고딕" panose="020D0604000000000000" pitchFamily="50" charset="-127"/>
                <a:ea typeface="나눔고딕" panose="020D0604000000000000" pitchFamily="50" charset="-127"/>
              </a:rPr>
              <a:t>오브라이언</a:t>
            </a:r>
            <a:r>
              <a:rPr lang="ko-KR" altLang="en-US" sz="1400" dirty="0">
                <a:solidFill>
                  <a:srgbClr val="000000"/>
                </a:solidFill>
                <a:latin typeface="나눔고딕" panose="020D0604000000000000" pitchFamily="50" charset="-127"/>
                <a:ea typeface="나눔고딕" panose="020D0604000000000000" pitchFamily="50" charset="-127"/>
              </a:rPr>
              <a:t> 미국 스탠퍼드대 의대 교수팀은 조직 단위에서 세포의 생성과 소멸이 균형을 유지하는 원리를 밝혀 ‘네이처’ </a:t>
            </a:r>
            <a:r>
              <a:rPr lang="en-US" altLang="ko-KR" sz="1400" dirty="0">
                <a:solidFill>
                  <a:srgbClr val="000000"/>
                </a:solidFill>
                <a:latin typeface="나눔고딕" panose="020D0604000000000000" pitchFamily="50" charset="-127"/>
                <a:ea typeface="나눔고딕" panose="020D0604000000000000" pitchFamily="50" charset="-127"/>
              </a:rPr>
              <a:t>8</a:t>
            </a:r>
            <a:r>
              <a:rPr lang="ko-KR" altLang="en-US" sz="1400" dirty="0">
                <a:solidFill>
                  <a:srgbClr val="000000"/>
                </a:solidFill>
                <a:latin typeface="나눔고딕" panose="020D0604000000000000" pitchFamily="50" charset="-127"/>
                <a:ea typeface="나눔고딕" panose="020D0604000000000000" pitchFamily="50" charset="-127"/>
              </a:rPr>
              <a:t>월 </a:t>
            </a:r>
            <a:r>
              <a:rPr lang="en-US" altLang="ko-KR" sz="1400" dirty="0">
                <a:solidFill>
                  <a:srgbClr val="000000"/>
                </a:solidFill>
                <a:latin typeface="나눔고딕" panose="020D0604000000000000" pitchFamily="50" charset="-127"/>
                <a:ea typeface="나눔고딕" panose="020D0604000000000000" pitchFamily="50" charset="-127"/>
              </a:rPr>
              <a:t>31</a:t>
            </a:r>
            <a:r>
              <a:rPr lang="ko-KR" altLang="en-US" sz="1400" dirty="0">
                <a:solidFill>
                  <a:srgbClr val="000000"/>
                </a:solidFill>
                <a:latin typeface="나눔고딕" panose="020D0604000000000000" pitchFamily="50" charset="-127"/>
                <a:ea typeface="나눔고딕" panose="020D0604000000000000" pitchFamily="50" charset="-127"/>
              </a:rPr>
              <a:t>일자에 발표했다</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연구진에 따르면 노화된 세포가 </a:t>
            </a:r>
            <a:r>
              <a:rPr lang="ko-KR" altLang="en-US" sz="1400" dirty="0" err="1">
                <a:solidFill>
                  <a:srgbClr val="000000"/>
                </a:solidFill>
                <a:latin typeface="나눔고딕" panose="020D0604000000000000" pitchFamily="50" charset="-127"/>
                <a:ea typeface="나눔고딕" panose="020D0604000000000000" pitchFamily="50" charset="-127"/>
              </a:rPr>
              <a:t>떨어져나가고</a:t>
            </a:r>
            <a:r>
              <a:rPr lang="ko-KR" altLang="en-US" sz="1400" dirty="0">
                <a:solidFill>
                  <a:srgbClr val="000000"/>
                </a:solidFill>
                <a:latin typeface="나눔고딕" panose="020D0604000000000000" pitchFamily="50" charset="-127"/>
                <a:ea typeface="나눔고딕" panose="020D0604000000000000" pitchFamily="50" charset="-127"/>
              </a:rPr>
              <a:t> 그 자리에 새로운 세포가 재생되는 동안</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세포 사이에 정보교환이 이뤄져 장기가 일정한 크기를 유지할 수 있는 것으로 나타났다</a:t>
            </a:r>
            <a:r>
              <a:rPr lang="en-US" altLang="ko-KR" sz="1400" dirty="0">
                <a:solidFill>
                  <a:srgbClr val="000000"/>
                </a:solidFill>
                <a:latin typeface="나눔고딕" panose="020D0604000000000000" pitchFamily="50" charset="-127"/>
                <a:ea typeface="나눔고딕" panose="020D0604000000000000" pitchFamily="50" charset="-127"/>
              </a:rPr>
              <a:t>.</a:t>
            </a:r>
            <a:br>
              <a:rPr lang="ko-KR" altLang="en-US" sz="1400" dirty="0"/>
            </a:br>
            <a:r>
              <a:rPr lang="ko-KR" altLang="en-US" sz="1400" dirty="0">
                <a:solidFill>
                  <a:srgbClr val="000000"/>
                </a:solidFill>
                <a:latin typeface="나눔고딕" panose="020D0604000000000000" pitchFamily="50" charset="-127"/>
                <a:ea typeface="나눔고딕" panose="020D0604000000000000" pitchFamily="50" charset="-127"/>
              </a:rPr>
              <a:t> </a:t>
            </a:r>
            <a:br>
              <a:rPr lang="ko-KR" altLang="en-US" sz="1400" dirty="0"/>
            </a:br>
            <a:r>
              <a:rPr lang="ko-KR" altLang="en-US" sz="1400" dirty="0">
                <a:solidFill>
                  <a:srgbClr val="000000"/>
                </a:solidFill>
                <a:latin typeface="나눔고딕" panose="020D0604000000000000" pitchFamily="50" charset="-127"/>
                <a:ea typeface="나눔고딕" panose="020D0604000000000000" pitchFamily="50" charset="-127"/>
              </a:rPr>
              <a:t>연구진은 초파리의 소장에서 일어나는 세포의 재생 과정을 관찰했다</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그 결과</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노화된 장세포의 사멸과 관련</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줄기세포의 분화를 조절하는 피드백 메커니즘이 있다는 사실을 발견했다</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건강한 장세포에서는 ‘</a:t>
            </a:r>
            <a:r>
              <a:rPr lang="en-US" altLang="ko-KR" sz="1400" dirty="0">
                <a:solidFill>
                  <a:srgbClr val="000000"/>
                </a:solidFill>
                <a:latin typeface="나눔고딕" panose="020D0604000000000000" pitchFamily="50" charset="-127"/>
                <a:ea typeface="나눔고딕" panose="020D0604000000000000" pitchFamily="50" charset="-127"/>
              </a:rPr>
              <a:t>E-</a:t>
            </a:r>
            <a:r>
              <a:rPr lang="ko-KR" altLang="en-US" sz="1400" dirty="0" err="1">
                <a:solidFill>
                  <a:srgbClr val="000000"/>
                </a:solidFill>
                <a:latin typeface="나눔고딕" panose="020D0604000000000000" pitchFamily="50" charset="-127"/>
                <a:ea typeface="나눔고딕" panose="020D0604000000000000" pitchFamily="50" charset="-127"/>
              </a:rPr>
              <a:t>카드헤린</a:t>
            </a:r>
            <a:r>
              <a:rPr lang="ko-KR" altLang="en-US" sz="1400" dirty="0">
                <a:solidFill>
                  <a:srgbClr val="000000"/>
                </a:solidFill>
                <a:latin typeface="나눔고딕" panose="020D0604000000000000" pitchFamily="50" charset="-127"/>
                <a:ea typeface="나눔고딕" panose="020D0604000000000000" pitchFamily="50" charset="-127"/>
              </a:rPr>
              <a:t>’ 단백질이 단백질 분해효소인 </a:t>
            </a:r>
            <a:r>
              <a:rPr lang="ko-KR" altLang="en-US" sz="1400" dirty="0" err="1">
                <a:solidFill>
                  <a:srgbClr val="000000"/>
                </a:solidFill>
                <a:latin typeface="나눔고딕" panose="020D0604000000000000" pitchFamily="50" charset="-127"/>
                <a:ea typeface="나눔고딕" panose="020D0604000000000000" pitchFamily="50" charset="-127"/>
              </a:rPr>
              <a:t>롬보이드를</a:t>
            </a:r>
            <a:r>
              <a:rPr lang="ko-KR" altLang="en-US" sz="1400" dirty="0">
                <a:solidFill>
                  <a:srgbClr val="000000"/>
                </a:solidFill>
                <a:latin typeface="나눔고딕" panose="020D0604000000000000" pitchFamily="50" charset="-127"/>
                <a:ea typeface="나눔고딕" panose="020D0604000000000000" pitchFamily="50" charset="-127"/>
              </a:rPr>
              <a:t> 억제해 장세포성장인자</a:t>
            </a:r>
            <a:r>
              <a:rPr lang="en-US" altLang="ko-KR" sz="1400" dirty="0">
                <a:solidFill>
                  <a:srgbClr val="000000"/>
                </a:solidFill>
                <a:latin typeface="나눔고딕" panose="020D0604000000000000" pitchFamily="50" charset="-127"/>
                <a:ea typeface="나눔고딕" panose="020D0604000000000000" pitchFamily="50" charset="-127"/>
              </a:rPr>
              <a:t>(EGFs)</a:t>
            </a:r>
            <a:r>
              <a:rPr lang="ko-KR" altLang="en-US" sz="1400" dirty="0">
                <a:solidFill>
                  <a:srgbClr val="000000"/>
                </a:solidFill>
                <a:latin typeface="나눔고딕" panose="020D0604000000000000" pitchFamily="50" charset="-127"/>
                <a:ea typeface="나눔고딕" panose="020D0604000000000000" pitchFamily="50" charset="-127"/>
              </a:rPr>
              <a:t>의 분비를 막고</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줄기세포의 세포분열이 일어나지 않도록 하는 것으로 나타났다</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그러다 장세포가 노화돼 사멸하면서는 </a:t>
            </a:r>
            <a:r>
              <a:rPr lang="en-US" altLang="ko-KR" sz="1400" dirty="0">
                <a:solidFill>
                  <a:srgbClr val="000000"/>
                </a:solidFill>
                <a:latin typeface="나눔고딕" panose="020D0604000000000000" pitchFamily="50" charset="-127"/>
                <a:ea typeface="나눔고딕" panose="020D0604000000000000" pitchFamily="50" charset="-127"/>
              </a:rPr>
              <a:t>E-</a:t>
            </a:r>
            <a:r>
              <a:rPr lang="ko-KR" altLang="en-US" sz="1400" dirty="0" err="1">
                <a:solidFill>
                  <a:srgbClr val="000000"/>
                </a:solidFill>
                <a:latin typeface="나눔고딕" panose="020D0604000000000000" pitchFamily="50" charset="-127"/>
                <a:ea typeface="나눔고딕" panose="020D0604000000000000" pitchFamily="50" charset="-127"/>
              </a:rPr>
              <a:t>카드헤린의</a:t>
            </a:r>
            <a:r>
              <a:rPr lang="ko-KR" altLang="en-US" sz="1400" dirty="0">
                <a:solidFill>
                  <a:srgbClr val="000000"/>
                </a:solidFill>
                <a:latin typeface="나눔고딕" panose="020D0604000000000000" pitchFamily="50" charset="-127"/>
                <a:ea typeface="나눔고딕" panose="020D0604000000000000" pitchFamily="50" charset="-127"/>
              </a:rPr>
              <a:t> 활성도 감소하고</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그 결과 주변 </a:t>
            </a:r>
            <a:r>
              <a:rPr lang="ko-KR" altLang="en-US" sz="1400" dirty="0" err="1">
                <a:solidFill>
                  <a:srgbClr val="000000"/>
                </a:solidFill>
                <a:latin typeface="나눔고딕" panose="020D0604000000000000" pitchFamily="50" charset="-127"/>
                <a:ea typeface="나눔고딕" panose="020D0604000000000000" pitchFamily="50" charset="-127"/>
              </a:rPr>
              <a:t>장세포</a:t>
            </a:r>
            <a:r>
              <a:rPr lang="ko-KR" altLang="en-US" sz="1400" dirty="0">
                <a:solidFill>
                  <a:srgbClr val="000000"/>
                </a:solidFill>
                <a:latin typeface="나눔고딕" panose="020D0604000000000000" pitchFamily="50" charset="-127"/>
                <a:ea typeface="나눔고딕" panose="020D0604000000000000" pitchFamily="50" charset="-127"/>
              </a:rPr>
              <a:t> 줄기세포의 </a:t>
            </a:r>
            <a:r>
              <a:rPr lang="en-US" altLang="ko-KR" sz="1400" dirty="0">
                <a:solidFill>
                  <a:srgbClr val="000000"/>
                </a:solidFill>
                <a:latin typeface="나눔고딕" panose="020D0604000000000000" pitchFamily="50" charset="-127"/>
                <a:ea typeface="나눔고딕" panose="020D0604000000000000" pitchFamily="50" charset="-127"/>
              </a:rPr>
              <a:t>EGF </a:t>
            </a:r>
            <a:r>
              <a:rPr lang="ko-KR" altLang="en-US" sz="1400" dirty="0">
                <a:solidFill>
                  <a:srgbClr val="000000"/>
                </a:solidFill>
                <a:latin typeface="나눔고딕" panose="020D0604000000000000" pitchFamily="50" charset="-127"/>
                <a:ea typeface="나눔고딕" panose="020D0604000000000000" pitchFamily="50" charset="-127"/>
              </a:rPr>
              <a:t>수용체를 활성화시켜 세포 분열을 촉진하는 것으로 나타났다</a:t>
            </a:r>
            <a:r>
              <a:rPr lang="en-US" altLang="ko-KR" sz="1400" dirty="0">
                <a:solidFill>
                  <a:srgbClr val="000000"/>
                </a:solidFill>
                <a:latin typeface="나눔고딕" panose="020D0604000000000000" pitchFamily="50" charset="-127"/>
                <a:ea typeface="나눔고딕" panose="020D0604000000000000" pitchFamily="50" charset="-127"/>
              </a:rPr>
              <a:t>.</a:t>
            </a:r>
            <a:br>
              <a:rPr lang="ko-KR" altLang="en-US" sz="1400" dirty="0"/>
            </a:br>
            <a:r>
              <a:rPr lang="ko-KR" altLang="en-US" sz="1400" dirty="0">
                <a:solidFill>
                  <a:srgbClr val="000000"/>
                </a:solidFill>
                <a:latin typeface="나눔고딕" panose="020D0604000000000000" pitchFamily="50" charset="-127"/>
                <a:ea typeface="나눔고딕" panose="020D0604000000000000" pitchFamily="50" charset="-127"/>
              </a:rPr>
              <a:t> </a:t>
            </a:r>
            <a:br>
              <a:rPr lang="ko-KR" altLang="en-US" sz="1400" dirty="0"/>
            </a:br>
            <a:r>
              <a:rPr lang="ko-KR" altLang="en-US" sz="1400" dirty="0">
                <a:solidFill>
                  <a:srgbClr val="000000"/>
                </a:solidFill>
                <a:latin typeface="나눔고딕" panose="020D0604000000000000" pitchFamily="50" charset="-127"/>
                <a:ea typeface="나눔고딕" panose="020D0604000000000000" pitchFamily="50" charset="-127"/>
              </a:rPr>
              <a:t>연구진이 세포의 사멸을 인위적으로 억제하자 </a:t>
            </a:r>
            <a:r>
              <a:rPr lang="en-US" altLang="ko-KR" sz="1400" dirty="0">
                <a:solidFill>
                  <a:srgbClr val="000000"/>
                </a:solidFill>
                <a:latin typeface="나눔고딕" panose="020D0604000000000000" pitchFamily="50" charset="-127"/>
                <a:ea typeface="나눔고딕" panose="020D0604000000000000" pitchFamily="50" charset="-127"/>
              </a:rPr>
              <a:t>E-</a:t>
            </a:r>
            <a:r>
              <a:rPr lang="ko-KR" altLang="en-US" sz="1400" dirty="0" err="1">
                <a:solidFill>
                  <a:srgbClr val="000000"/>
                </a:solidFill>
                <a:latin typeface="나눔고딕" panose="020D0604000000000000" pitchFamily="50" charset="-127"/>
                <a:ea typeface="나눔고딕" panose="020D0604000000000000" pitchFamily="50" charset="-127"/>
              </a:rPr>
              <a:t>카드헤린</a:t>
            </a:r>
            <a:r>
              <a:rPr lang="ko-KR" altLang="en-US" sz="1400" dirty="0">
                <a:solidFill>
                  <a:srgbClr val="000000"/>
                </a:solidFill>
                <a:latin typeface="나눔고딕" panose="020D0604000000000000" pitchFamily="50" charset="-127"/>
                <a:ea typeface="나눔고딕" panose="020D0604000000000000" pitchFamily="50" charset="-127"/>
              </a:rPr>
              <a:t> 단백질에 의한 피드백 메커니즘은 세포 분열을 억제했고</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err="1">
                <a:solidFill>
                  <a:srgbClr val="000000"/>
                </a:solidFill>
                <a:latin typeface="나눔고딕" panose="020D0604000000000000" pitchFamily="50" charset="-127"/>
                <a:ea typeface="나눔고딕" panose="020D0604000000000000" pitchFamily="50" charset="-127"/>
              </a:rPr>
              <a:t>조직안</a:t>
            </a:r>
            <a:r>
              <a:rPr lang="ko-KR" altLang="en-US" sz="1400" dirty="0">
                <a:solidFill>
                  <a:srgbClr val="000000"/>
                </a:solidFill>
                <a:latin typeface="나눔고딕" panose="020D0604000000000000" pitchFamily="50" charset="-127"/>
                <a:ea typeface="나눔고딕" panose="020D0604000000000000" pitchFamily="50" charset="-127"/>
              </a:rPr>
              <a:t> 일정한 수의 세포를 유지했다</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또 피드백 메커니즘을 억제하자 세포의 사멸과 세포분열에 의한 세포의 증식이 서로 무관하게 일어나면서 소장의 크기가 본래 크기보다 커지거나 작아졌다</a:t>
            </a:r>
            <a:r>
              <a:rPr lang="en-US" altLang="ko-KR" sz="1400" dirty="0">
                <a:solidFill>
                  <a:srgbClr val="000000"/>
                </a:solidFill>
                <a:latin typeface="나눔고딕" panose="020D0604000000000000" pitchFamily="50" charset="-127"/>
                <a:ea typeface="나눔고딕" panose="020D0604000000000000" pitchFamily="50" charset="-127"/>
              </a:rPr>
              <a:t>. </a:t>
            </a:r>
            <a:r>
              <a:rPr lang="ko-KR" altLang="en-US" sz="1400" dirty="0">
                <a:solidFill>
                  <a:srgbClr val="000000"/>
                </a:solidFill>
                <a:latin typeface="나눔고딕" panose="020D0604000000000000" pitchFamily="50" charset="-127"/>
                <a:ea typeface="나눔고딕" panose="020D0604000000000000" pitchFamily="50" charset="-127"/>
              </a:rPr>
              <a:t>세포의 무분별한 증식은 암으로 이어질 수 있다</a:t>
            </a:r>
            <a:r>
              <a:rPr lang="en-US" altLang="ko-KR" sz="1400" dirty="0">
                <a:solidFill>
                  <a:srgbClr val="000000"/>
                </a:solidFill>
                <a:latin typeface="나눔고딕" panose="020D0604000000000000" pitchFamily="50" charset="-127"/>
                <a:ea typeface="나눔고딕" panose="020D0604000000000000" pitchFamily="50" charset="-127"/>
              </a:rPr>
              <a:t>.</a:t>
            </a:r>
            <a:br>
              <a:rPr lang="ko-KR" altLang="en-US" sz="1400" dirty="0"/>
            </a:br>
            <a:r>
              <a:rPr lang="ko-KR" altLang="en-US" sz="1400" dirty="0">
                <a:solidFill>
                  <a:srgbClr val="000000"/>
                </a:solidFill>
                <a:latin typeface="나눔고딕" panose="020D0604000000000000" pitchFamily="50" charset="-127"/>
                <a:ea typeface="나눔고딕" panose="020D0604000000000000" pitchFamily="50" charset="-127"/>
              </a:rPr>
              <a:t> </a:t>
            </a:r>
            <a:br>
              <a:rPr lang="ko-KR" altLang="en-US" sz="1400" dirty="0"/>
            </a:br>
            <a:r>
              <a:rPr lang="ko-KR" altLang="en-US" sz="1400" dirty="0" err="1">
                <a:solidFill>
                  <a:srgbClr val="000000"/>
                </a:solidFill>
                <a:latin typeface="나눔고딕" panose="020D0604000000000000" pitchFamily="50" charset="-127"/>
                <a:ea typeface="나눔고딕" panose="020D0604000000000000" pitchFamily="50" charset="-127"/>
              </a:rPr>
              <a:t>오브라이언</a:t>
            </a:r>
            <a:r>
              <a:rPr lang="ko-KR" altLang="en-US" sz="1400" dirty="0">
                <a:solidFill>
                  <a:srgbClr val="000000"/>
                </a:solidFill>
                <a:latin typeface="나눔고딕" panose="020D0604000000000000" pitchFamily="50" charset="-127"/>
                <a:ea typeface="나눔고딕" panose="020D0604000000000000" pitchFamily="50" charset="-127"/>
              </a:rPr>
              <a:t> 교수는 </a:t>
            </a:r>
            <a:r>
              <a:rPr lang="en-US" altLang="ko-KR" sz="1400" dirty="0">
                <a:solidFill>
                  <a:srgbClr val="000000"/>
                </a:solidFill>
                <a:latin typeface="나눔고딕" panose="020D0604000000000000" pitchFamily="50" charset="-127"/>
                <a:ea typeface="나눔고딕" panose="020D0604000000000000" pitchFamily="50" charset="-127"/>
              </a:rPr>
              <a:t>"</a:t>
            </a:r>
            <a:r>
              <a:rPr lang="ko-KR" altLang="en-US" sz="1400" dirty="0">
                <a:solidFill>
                  <a:srgbClr val="000000"/>
                </a:solidFill>
                <a:latin typeface="나눔고딕" panose="020D0604000000000000" pitchFamily="50" charset="-127"/>
                <a:ea typeface="나눔고딕" panose="020D0604000000000000" pitchFamily="50" charset="-127"/>
              </a:rPr>
              <a:t>세포 단위에서 국소적으로 일어나는 정보교환이 조직 수준의 항상성을 유지하고 장기의 크기를 일정하게 유지할 수 있게 한다는 사실을 밝혀낸 결과</a:t>
            </a:r>
            <a:r>
              <a:rPr lang="en-US" altLang="ko-KR" sz="1400" dirty="0">
                <a:solidFill>
                  <a:srgbClr val="000000"/>
                </a:solidFill>
                <a:latin typeface="나눔고딕" panose="020D0604000000000000" pitchFamily="50" charset="-127"/>
                <a:ea typeface="나눔고딕" panose="020D0604000000000000" pitchFamily="50" charset="-127"/>
              </a:rPr>
              <a:t>"</a:t>
            </a:r>
            <a:r>
              <a:rPr lang="ko-KR" altLang="en-US" sz="1400" dirty="0">
                <a:solidFill>
                  <a:srgbClr val="000000"/>
                </a:solidFill>
                <a:latin typeface="나눔고딕" panose="020D0604000000000000" pitchFamily="50" charset="-127"/>
                <a:ea typeface="나눔고딕" panose="020D0604000000000000" pitchFamily="50" charset="-127"/>
              </a:rPr>
              <a:t>라며 </a:t>
            </a:r>
            <a:r>
              <a:rPr lang="en-US" altLang="ko-KR" sz="1400" dirty="0">
                <a:solidFill>
                  <a:srgbClr val="000000"/>
                </a:solidFill>
                <a:latin typeface="나눔고딕" panose="020D0604000000000000" pitchFamily="50" charset="-127"/>
                <a:ea typeface="나눔고딕" panose="020D0604000000000000" pitchFamily="50" charset="-127"/>
              </a:rPr>
              <a:t>"</a:t>
            </a:r>
            <a:r>
              <a:rPr lang="ko-KR" altLang="en-US" sz="1400" dirty="0">
                <a:solidFill>
                  <a:srgbClr val="000000"/>
                </a:solidFill>
                <a:latin typeface="나눔고딕" panose="020D0604000000000000" pitchFamily="50" charset="-127"/>
                <a:ea typeface="나눔고딕" panose="020D0604000000000000" pitchFamily="50" charset="-127"/>
              </a:rPr>
              <a:t>최근 들어 단일세포의 다양한 기능이 새롭게 주목받고 있다</a:t>
            </a:r>
            <a:r>
              <a:rPr lang="en-US" altLang="ko-KR" sz="1400" dirty="0">
                <a:solidFill>
                  <a:srgbClr val="000000"/>
                </a:solidFill>
                <a:latin typeface="나눔고딕" panose="020D0604000000000000" pitchFamily="50" charset="-127"/>
                <a:ea typeface="나눔고딕" panose="020D0604000000000000" pitchFamily="50" charset="-127"/>
              </a:rPr>
              <a:t>"</a:t>
            </a:r>
            <a:r>
              <a:rPr lang="ko-KR" altLang="en-US" sz="1400" dirty="0">
                <a:solidFill>
                  <a:srgbClr val="000000"/>
                </a:solidFill>
                <a:latin typeface="나눔고딕" panose="020D0604000000000000" pitchFamily="50" charset="-127"/>
                <a:ea typeface="나눔고딕" panose="020D0604000000000000" pitchFamily="50" charset="-127"/>
              </a:rPr>
              <a:t>고 밝혔다</a:t>
            </a:r>
            <a:r>
              <a:rPr lang="en-US" altLang="ko-KR" sz="1400" dirty="0">
                <a:solidFill>
                  <a:srgbClr val="000000"/>
                </a:solidFill>
                <a:latin typeface="나눔고딕" panose="020D0604000000000000" pitchFamily="50" charset="-127"/>
                <a:ea typeface="나눔고딕" panose="020D0604000000000000" pitchFamily="50" charset="-127"/>
              </a:rPr>
              <a:t>.</a:t>
            </a:r>
            <a:br>
              <a:rPr lang="en-US" altLang="ko-KR" sz="1400" dirty="0">
                <a:solidFill>
                  <a:srgbClr val="000000"/>
                </a:solidFill>
                <a:latin typeface="나눔고딕" panose="020D0604000000000000" pitchFamily="50" charset="-127"/>
                <a:ea typeface="나눔고딕" panose="020D0604000000000000" pitchFamily="50" charset="-127"/>
              </a:rPr>
            </a:br>
            <a:br>
              <a:rPr lang="en-US" altLang="ko-KR" sz="1400" dirty="0">
                <a:solidFill>
                  <a:srgbClr val="000000"/>
                </a:solidFill>
                <a:latin typeface="나눔고딕" panose="020D0604000000000000" pitchFamily="50" charset="-127"/>
                <a:ea typeface="나눔고딕" panose="020D0604000000000000" pitchFamily="50" charset="-127"/>
              </a:rPr>
            </a:br>
            <a:r>
              <a:rPr lang="ko-KR" altLang="en-US" sz="1400" dirty="0" err="1">
                <a:solidFill>
                  <a:srgbClr val="000000"/>
                </a:solidFill>
                <a:latin typeface="나눔고딕" panose="020D0604000000000000" pitchFamily="50" charset="-127"/>
                <a:ea typeface="나눔고딕" panose="020D0604000000000000" pitchFamily="50" charset="-127"/>
              </a:rPr>
              <a:t>동아사이언스</a:t>
            </a:r>
            <a:r>
              <a:rPr lang="ko-KR" altLang="en-US" sz="1400" dirty="0">
                <a:solidFill>
                  <a:srgbClr val="000000"/>
                </a:solidFill>
                <a:latin typeface="나눔고딕" panose="020D0604000000000000" pitchFamily="50" charset="-127"/>
                <a:ea typeface="나눔고딕" panose="020D0604000000000000" pitchFamily="50" charset="-127"/>
              </a:rPr>
              <a:t> 송경은 기자</a:t>
            </a:r>
            <a:endParaRPr lang="en-US" sz="1400" dirty="0"/>
          </a:p>
        </p:txBody>
      </p:sp>
      <p:sp>
        <p:nvSpPr>
          <p:cNvPr id="3" name="직사각형 2"/>
          <p:cNvSpPr/>
          <p:nvPr/>
        </p:nvSpPr>
        <p:spPr>
          <a:xfrm>
            <a:off x="4288972" y="6298364"/>
            <a:ext cx="4572000" cy="923330"/>
          </a:xfrm>
          <a:prstGeom prst="rect">
            <a:avLst/>
          </a:prstGeom>
        </p:spPr>
        <p:txBody>
          <a:bodyPr>
            <a:spAutoFit/>
          </a:bodyPr>
          <a:lstStyle/>
          <a:p>
            <a:r>
              <a:rPr lang="en-US" dirty="0"/>
              <a:t>http://post.naver.com/viewer/postView.nhn?volumeNo=9421668&amp;memberNo=1677427&amp;navigationType=push&amp;mainMenu=SCIENCE</a:t>
            </a:r>
          </a:p>
        </p:txBody>
      </p:sp>
    </p:spTree>
    <p:extLst>
      <p:ext uri="{BB962C8B-B14F-4D97-AF65-F5344CB8AC3E}">
        <p14:creationId xmlns:p14="http://schemas.microsoft.com/office/powerpoint/2010/main" val="3171573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CEE5FD7-4D62-4B9E-8A88-9F5E5107F947}"/>
              </a:ext>
            </a:extLst>
          </p:cNvPr>
          <p:cNvSpPr txBox="1">
            <a:spLocks noChangeArrowheads="1"/>
          </p:cNvSpPr>
          <p:nvPr/>
        </p:nvSpPr>
        <p:spPr bwMode="auto">
          <a:xfrm>
            <a:off x="20638" y="0"/>
            <a:ext cx="9123362" cy="4431983"/>
          </a:xfrm>
          <a:prstGeom prst="rect">
            <a:avLst/>
          </a:prstGeom>
          <a:noFill/>
          <a:ln>
            <a:noFill/>
          </a:ln>
          <a:extLst/>
        </p:spPr>
        <p:txBody>
          <a:bodyPr>
            <a:spAutoFit/>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pPr>
              <a:defRPr/>
            </a:pPr>
            <a:r>
              <a:rPr lang="ko-KR" altLang="en-US" sz="2000" dirty="0">
                <a:solidFill>
                  <a:srgbClr val="0000CC"/>
                </a:solidFill>
                <a:latin typeface="HY그래픽M" pitchFamily="18" charset="-127"/>
                <a:ea typeface="HY그래픽M" pitchFamily="18" charset="-127"/>
              </a:rPr>
              <a:t>조직은</a:t>
            </a:r>
            <a:r>
              <a:rPr lang="en-US" altLang="ko-KR" sz="2000" dirty="0">
                <a:solidFill>
                  <a:srgbClr val="0000CC"/>
                </a:solidFill>
                <a:latin typeface="HY그래픽M" pitchFamily="18" charset="-127"/>
                <a:ea typeface="HY그래픽M" pitchFamily="18" charset="-127"/>
              </a:rPr>
              <a:t> </a:t>
            </a:r>
            <a:r>
              <a:rPr lang="ko-KR" altLang="en-US" sz="2000" dirty="0">
                <a:solidFill>
                  <a:srgbClr val="0000CC"/>
                </a:solidFill>
                <a:latin typeface="HY그래픽M" pitchFamily="18" charset="-127"/>
                <a:ea typeface="HY그래픽M" pitchFamily="18" charset="-127"/>
              </a:rPr>
              <a:t>여러 종류의 세포가 섞여 구성되어 있다</a:t>
            </a:r>
            <a:endParaRPr lang="en-US" altLang="ko-KR" sz="2000" dirty="0">
              <a:solidFill>
                <a:srgbClr val="0000CC"/>
              </a:solidFill>
              <a:latin typeface="HY그래픽M" pitchFamily="18" charset="-127"/>
              <a:ea typeface="HY그래픽M" pitchFamily="18" charset="-127"/>
            </a:endParaRPr>
          </a:p>
          <a:p>
            <a:pPr>
              <a:defRPr/>
            </a:pPr>
            <a:endParaRPr lang="en-US" altLang="ko-KR" sz="2000" dirty="0">
              <a:latin typeface="HY그래픽M" pitchFamily="18" charset="-127"/>
              <a:ea typeface="HY그래픽M" pitchFamily="18" charset="-127"/>
              <a:sym typeface="Wingdings" pitchFamily="2" charset="2"/>
            </a:endParaRPr>
          </a:p>
          <a:p>
            <a:pPr>
              <a:defRPr/>
            </a:pPr>
            <a:r>
              <a:rPr lang="ko-KR" altLang="en-US" sz="2000" dirty="0">
                <a:latin typeface="HY그래픽M" pitchFamily="18" charset="-127"/>
                <a:ea typeface="HY그래픽M" pitchFamily="18" charset="-127"/>
                <a:sym typeface="Wingdings" pitchFamily="2" charset="2"/>
              </a:rPr>
              <a:t>거의 모든 조직은 동일한 환경하에서 공존하는 동안 서로 다른 특성을 유지해야 하는 다양한 종류의 세포로 구성된 복잡한 혼합체이다</a:t>
            </a:r>
            <a:r>
              <a:rPr lang="en-US" altLang="ko-KR" sz="2000" dirty="0">
                <a:latin typeface="HY그래픽M" pitchFamily="18" charset="-127"/>
                <a:ea typeface="HY그래픽M" pitchFamily="18" charset="-127"/>
                <a:sym typeface="Wingdings" pitchFamily="2" charset="2"/>
              </a:rPr>
              <a:t>.</a:t>
            </a:r>
          </a:p>
          <a:p>
            <a:pPr>
              <a:buFontTx/>
              <a:buChar char="-"/>
              <a:defRPr/>
            </a:pPr>
            <a:r>
              <a:rPr lang="ko-KR" altLang="en-US" sz="2000" dirty="0">
                <a:latin typeface="HY그래픽M" pitchFamily="18" charset="-127"/>
                <a:ea typeface="HY그래픽M" pitchFamily="18" charset="-127"/>
                <a:sym typeface="Wingdings" pitchFamily="2" charset="2"/>
              </a:rPr>
              <a:t> 모든 성체조직에서 세포는 지속적으로 죽어가며</a:t>
            </a:r>
            <a:r>
              <a:rPr lang="en-US" altLang="ko-KR" sz="2000" dirty="0">
                <a:latin typeface="HY그래픽M" pitchFamily="18" charset="-127"/>
                <a:ea typeface="HY그래픽M" pitchFamily="18" charset="-127"/>
                <a:sym typeface="Wingdings" pitchFamily="2" charset="2"/>
              </a:rPr>
              <a:t>, </a:t>
            </a:r>
            <a:r>
              <a:rPr lang="ko-KR" altLang="en-US" sz="2000" dirty="0">
                <a:latin typeface="HY그래픽M" pitchFamily="18" charset="-127"/>
                <a:ea typeface="HY그래픽M" pitchFamily="18" charset="-127"/>
                <a:sym typeface="Wingdings" pitchFamily="2" charset="2"/>
              </a:rPr>
              <a:t>또 새로운 세포로 교체된다</a:t>
            </a:r>
            <a:r>
              <a:rPr lang="en-US" altLang="ko-KR" sz="2000" dirty="0">
                <a:latin typeface="HY그래픽M" pitchFamily="18" charset="-127"/>
                <a:ea typeface="HY그래픽M" pitchFamily="18" charset="-127"/>
                <a:sym typeface="Wingdings" pitchFamily="2" charset="2"/>
              </a:rPr>
              <a:t>.</a:t>
            </a:r>
          </a:p>
          <a:p>
            <a:pPr>
              <a:defRPr/>
            </a:pPr>
            <a:r>
              <a:rPr lang="en-US" altLang="ko-KR" sz="2000" dirty="0">
                <a:latin typeface="HY그래픽M" pitchFamily="18" charset="-127"/>
                <a:ea typeface="HY그래픽M" pitchFamily="18" charset="-127"/>
                <a:sym typeface="Wingdings" pitchFamily="2" charset="2"/>
              </a:rPr>
              <a:t>   </a:t>
            </a:r>
          </a:p>
          <a:p>
            <a:pPr>
              <a:defRPr/>
            </a:pPr>
            <a:r>
              <a:rPr lang="ko-KR" altLang="en-US" sz="1800" dirty="0">
                <a:latin typeface="HY그래픽M" pitchFamily="18" charset="-127"/>
                <a:ea typeface="HY그래픽M" pitchFamily="18" charset="-127"/>
                <a:sym typeface="Wingdings" pitchFamily="2" charset="2"/>
              </a:rPr>
              <a:t>조직의 항상성을 위한 세가지 요건</a:t>
            </a:r>
            <a:endParaRPr lang="en-US" altLang="ko-KR" sz="1800" dirty="0">
              <a:latin typeface="HY그래픽M" pitchFamily="18" charset="-127"/>
              <a:ea typeface="HY그래픽M" pitchFamily="18" charset="-127"/>
              <a:sym typeface="Wingdings" pitchFamily="2" charset="2"/>
            </a:endParaRPr>
          </a:p>
          <a:p>
            <a:pPr marL="457200" indent="-457200">
              <a:buFontTx/>
              <a:buAutoNum type="arabicPeriod"/>
              <a:defRPr/>
            </a:pPr>
            <a:r>
              <a:rPr lang="ko-KR" altLang="en-US" sz="1800" dirty="0">
                <a:latin typeface="HY그래픽M" pitchFamily="18" charset="-127"/>
                <a:ea typeface="HY그래픽M" pitchFamily="18" charset="-127"/>
                <a:sym typeface="Wingdings" pitchFamily="2" charset="2"/>
              </a:rPr>
              <a:t>세포통신</a:t>
            </a:r>
            <a:r>
              <a:rPr lang="en-US" altLang="ko-KR" sz="1800" dirty="0">
                <a:latin typeface="HY그래픽M" pitchFamily="18" charset="-127"/>
                <a:ea typeface="HY그래픽M" pitchFamily="18" charset="-127"/>
                <a:sym typeface="Wingdings" pitchFamily="2" charset="2"/>
              </a:rPr>
              <a:t>(</a:t>
            </a:r>
            <a:r>
              <a:rPr lang="en-US" altLang="ko-KR" sz="1800" dirty="0">
                <a:solidFill>
                  <a:srgbClr val="FF0000"/>
                </a:solidFill>
                <a:latin typeface="HY그래픽M" pitchFamily="18" charset="-127"/>
                <a:ea typeface="HY그래픽M" pitchFamily="18" charset="-127"/>
                <a:sym typeface="Wingdings" pitchFamily="2" charset="2"/>
              </a:rPr>
              <a:t>cell communication</a:t>
            </a:r>
            <a:r>
              <a:rPr lang="en-US" altLang="ko-KR" sz="1800" dirty="0">
                <a:latin typeface="HY그래픽M" pitchFamily="18" charset="-127"/>
                <a:ea typeface="HY그래픽M" pitchFamily="18" charset="-127"/>
                <a:sym typeface="Wingdings" pitchFamily="2" charset="2"/>
              </a:rPr>
              <a:t>): </a:t>
            </a:r>
            <a:r>
              <a:rPr lang="ko-KR" altLang="en-US" sz="1800" dirty="0">
                <a:latin typeface="HY그래픽M" pitchFamily="18" charset="-127"/>
                <a:ea typeface="HY그래픽M" pitchFamily="18" charset="-127"/>
                <a:sym typeface="Wingdings" pitchFamily="2" charset="2"/>
              </a:rPr>
              <a:t>각 세포는 주변 세포로부터 신호를</a:t>
            </a:r>
            <a:r>
              <a:rPr lang="en-US" altLang="ko-KR" sz="1800" dirty="0">
                <a:latin typeface="HY그래픽M" pitchFamily="18" charset="-127"/>
                <a:ea typeface="HY그래픽M" pitchFamily="18" charset="-127"/>
                <a:sym typeface="Wingdings" pitchFamily="2" charset="2"/>
              </a:rPr>
              <a:t> </a:t>
            </a:r>
            <a:r>
              <a:rPr lang="ko-KR" altLang="en-US" sz="1800" dirty="0">
                <a:latin typeface="HY그래픽M" pitchFamily="18" charset="-127"/>
                <a:ea typeface="HY그래픽M" pitchFamily="18" charset="-127"/>
                <a:sym typeface="Wingdings" pitchFamily="2" charset="2"/>
              </a:rPr>
              <a:t>끊임없이 감지하며</a:t>
            </a:r>
            <a:r>
              <a:rPr lang="en-US" altLang="ko-KR" sz="1800" dirty="0">
                <a:latin typeface="HY그래픽M" pitchFamily="18" charset="-127"/>
                <a:ea typeface="HY그래픽M" pitchFamily="18" charset="-127"/>
                <a:sym typeface="Wingdings" pitchFamily="2" charset="2"/>
              </a:rPr>
              <a:t>, </a:t>
            </a:r>
            <a:r>
              <a:rPr lang="ko-KR" altLang="en-US" sz="1800" dirty="0">
                <a:latin typeface="HY그래픽M" pitchFamily="18" charset="-127"/>
                <a:ea typeface="HY그래픽M" pitchFamily="18" charset="-127"/>
                <a:sym typeface="Wingdings" pitchFamily="2" charset="2"/>
              </a:rPr>
              <a:t>그에 따라 세포의 반응을 조절</a:t>
            </a:r>
            <a:endParaRPr lang="en-US" altLang="ko-KR" sz="1800" dirty="0">
              <a:latin typeface="HY그래픽M" pitchFamily="18" charset="-127"/>
              <a:ea typeface="HY그래픽M" pitchFamily="18" charset="-127"/>
              <a:sym typeface="Wingdings" pitchFamily="2" charset="2"/>
            </a:endParaRPr>
          </a:p>
          <a:p>
            <a:pPr marL="457200" indent="-457200">
              <a:buFontTx/>
              <a:buAutoNum type="arabicPeriod"/>
              <a:defRPr/>
            </a:pPr>
            <a:r>
              <a:rPr lang="ko-KR" altLang="en-US" sz="1800" dirty="0">
                <a:latin typeface="HY그래픽M" pitchFamily="18" charset="-127"/>
                <a:ea typeface="HY그래픽M" pitchFamily="18" charset="-127"/>
                <a:sym typeface="Wingdings" pitchFamily="2" charset="2"/>
              </a:rPr>
              <a:t>선택적 세포 간 접착</a:t>
            </a:r>
            <a:r>
              <a:rPr lang="en-US" altLang="ko-KR" sz="1800" dirty="0">
                <a:latin typeface="HY그래픽M" pitchFamily="18" charset="-127"/>
                <a:ea typeface="HY그래픽M" pitchFamily="18" charset="-127"/>
                <a:sym typeface="Wingdings" pitchFamily="2" charset="2"/>
              </a:rPr>
              <a:t>(</a:t>
            </a:r>
            <a:r>
              <a:rPr lang="en-US" altLang="ko-KR" sz="1800" dirty="0">
                <a:solidFill>
                  <a:srgbClr val="FF0000"/>
                </a:solidFill>
                <a:latin typeface="HY그래픽M" pitchFamily="18" charset="-127"/>
                <a:ea typeface="HY그래픽M" pitchFamily="18" charset="-127"/>
                <a:sym typeface="Wingdings" pitchFamily="2" charset="2"/>
              </a:rPr>
              <a:t>selective</a:t>
            </a:r>
            <a:r>
              <a:rPr lang="ko-KR" altLang="en-US" sz="1800" dirty="0">
                <a:solidFill>
                  <a:srgbClr val="FF0000"/>
                </a:solidFill>
                <a:latin typeface="HY그래픽M" pitchFamily="18" charset="-127"/>
                <a:ea typeface="HY그래픽M" pitchFamily="18" charset="-127"/>
                <a:sym typeface="Wingdings" pitchFamily="2" charset="2"/>
              </a:rPr>
              <a:t> </a:t>
            </a:r>
            <a:r>
              <a:rPr lang="en-US" altLang="ko-KR" sz="1800" dirty="0">
                <a:solidFill>
                  <a:srgbClr val="FF0000"/>
                </a:solidFill>
                <a:latin typeface="HY그래픽M" pitchFamily="18" charset="-127"/>
                <a:ea typeface="HY그래픽M" pitchFamily="18" charset="-127"/>
                <a:sym typeface="Wingdings" pitchFamily="2" charset="2"/>
              </a:rPr>
              <a:t>cell-cell adhesion</a:t>
            </a:r>
            <a:r>
              <a:rPr lang="en-US" altLang="ko-KR" sz="1800" dirty="0">
                <a:latin typeface="HY그래픽M" pitchFamily="18" charset="-127"/>
                <a:ea typeface="HY그래픽M" pitchFamily="18" charset="-127"/>
                <a:sym typeface="Wingdings" pitchFamily="2" charset="2"/>
              </a:rPr>
              <a:t>): </a:t>
            </a:r>
            <a:r>
              <a:rPr lang="ko-KR" altLang="en-US" sz="1800" dirty="0">
                <a:latin typeface="HY그래픽M" pitchFamily="18" charset="-127"/>
                <a:ea typeface="HY그래픽M" pitchFamily="18" charset="-127"/>
                <a:sym typeface="Wingdings" pitchFamily="2" charset="2"/>
              </a:rPr>
              <a:t>동일 형태의 세포끼리 </a:t>
            </a:r>
            <a:endParaRPr lang="en-US" altLang="ko-KR" sz="1800" dirty="0">
              <a:latin typeface="HY그래픽M" pitchFamily="18" charset="-127"/>
              <a:ea typeface="HY그래픽M" pitchFamily="18" charset="-127"/>
              <a:sym typeface="Wingdings" pitchFamily="2" charset="2"/>
            </a:endParaRPr>
          </a:p>
          <a:p>
            <a:pPr marL="457200" indent="-457200">
              <a:defRPr/>
            </a:pPr>
            <a:r>
              <a:rPr lang="en-US" altLang="ko-KR" sz="1800" dirty="0">
                <a:latin typeface="HY그래픽M" pitchFamily="18" charset="-127"/>
                <a:ea typeface="HY그래픽M" pitchFamily="18" charset="-127"/>
                <a:sym typeface="Wingdings" pitchFamily="2" charset="2"/>
              </a:rPr>
              <a:t>      </a:t>
            </a:r>
            <a:r>
              <a:rPr lang="ko-KR" altLang="en-US" sz="1800" dirty="0" err="1">
                <a:latin typeface="HY그래픽M" pitchFamily="18" charset="-127"/>
                <a:ea typeface="HY그래픽M" pitchFamily="18" charset="-127"/>
                <a:sym typeface="Wingdings" pitchFamily="2" charset="2"/>
              </a:rPr>
              <a:t>동족성결합에</a:t>
            </a:r>
            <a:r>
              <a:rPr lang="ko-KR" altLang="en-US" sz="1800" dirty="0">
                <a:latin typeface="HY그래픽M" pitchFamily="18" charset="-127"/>
                <a:ea typeface="HY그래픽M" pitchFamily="18" charset="-127"/>
                <a:sym typeface="Wingdings" pitchFamily="2" charset="2"/>
              </a:rPr>
              <a:t> 의해 선택적으로 결합하는 특성을 지님</a:t>
            </a:r>
            <a:endParaRPr lang="en-US" altLang="ko-KR" sz="1800" dirty="0">
              <a:latin typeface="HY그래픽M" pitchFamily="18" charset="-127"/>
              <a:ea typeface="HY그래픽M" pitchFamily="18" charset="-127"/>
              <a:sym typeface="Wingdings" pitchFamily="2" charset="2"/>
            </a:endParaRPr>
          </a:p>
          <a:p>
            <a:pPr marL="457200" indent="-457200">
              <a:defRPr/>
            </a:pPr>
            <a:r>
              <a:rPr lang="en-US" altLang="ko-KR" sz="1800" dirty="0">
                <a:latin typeface="HY그래픽M" pitchFamily="18" charset="-127"/>
                <a:ea typeface="HY그래픽M" pitchFamily="18" charset="-127"/>
                <a:sym typeface="Wingdings" pitchFamily="2" charset="2"/>
              </a:rPr>
              <a:t>       </a:t>
            </a:r>
            <a:r>
              <a:rPr lang="ko-KR" altLang="en-US" sz="1800" dirty="0">
                <a:latin typeface="HY그래픽M" pitchFamily="18" charset="-127"/>
                <a:ea typeface="HY그래픽M" pitchFamily="18" charset="-127"/>
                <a:sym typeface="Wingdings" pitchFamily="2" charset="2"/>
              </a:rPr>
              <a:t>선택적 결합은 조직에서 다른 형태의 세포들이 무질서하게 섞임을 방지</a:t>
            </a:r>
            <a:endParaRPr lang="en-US" altLang="ko-KR" sz="1800" dirty="0">
              <a:latin typeface="HY그래픽M" pitchFamily="18" charset="-127"/>
              <a:ea typeface="HY그래픽M" pitchFamily="18" charset="-127"/>
              <a:sym typeface="Wingdings" pitchFamily="2" charset="2"/>
            </a:endParaRPr>
          </a:p>
          <a:p>
            <a:pPr marL="457200" indent="-457200">
              <a:defRPr/>
            </a:pPr>
            <a:r>
              <a:rPr lang="en-US" altLang="ko-KR" sz="1800" dirty="0">
                <a:latin typeface="HY그래픽M" pitchFamily="18" charset="-127"/>
                <a:ea typeface="HY그래픽M" pitchFamily="18" charset="-127"/>
                <a:sym typeface="Wingdings" pitchFamily="2" charset="2"/>
              </a:rPr>
              <a:t>3.  </a:t>
            </a:r>
            <a:r>
              <a:rPr lang="ko-KR" altLang="en-US" sz="1800" dirty="0">
                <a:latin typeface="HY그래픽M" pitchFamily="18" charset="-127"/>
                <a:ea typeface="HY그래픽M" pitchFamily="18" charset="-127"/>
                <a:sym typeface="Wingdings" pitchFamily="2" charset="2"/>
              </a:rPr>
              <a:t>세포기억</a:t>
            </a:r>
            <a:r>
              <a:rPr lang="en-US" altLang="ko-KR" sz="1800" dirty="0">
                <a:latin typeface="HY그래픽M" pitchFamily="18" charset="-127"/>
                <a:ea typeface="HY그래픽M" pitchFamily="18" charset="-127"/>
                <a:sym typeface="Wingdings" pitchFamily="2" charset="2"/>
              </a:rPr>
              <a:t>(</a:t>
            </a:r>
            <a:r>
              <a:rPr lang="en-US" altLang="ko-KR" sz="1800" dirty="0">
                <a:solidFill>
                  <a:srgbClr val="FF0000"/>
                </a:solidFill>
                <a:latin typeface="HY그래픽M" pitchFamily="18" charset="-127"/>
                <a:ea typeface="HY그래픽M" pitchFamily="18" charset="-127"/>
                <a:sym typeface="Wingdings" pitchFamily="2" charset="2"/>
              </a:rPr>
              <a:t>cell memory</a:t>
            </a:r>
            <a:r>
              <a:rPr lang="en-US" altLang="ko-KR" sz="1800" dirty="0">
                <a:latin typeface="HY그래픽M" pitchFamily="18" charset="-127"/>
                <a:ea typeface="HY그래픽M" pitchFamily="18" charset="-127"/>
                <a:sym typeface="Wingdings" pitchFamily="2" charset="2"/>
              </a:rPr>
              <a:t>): </a:t>
            </a:r>
            <a:r>
              <a:rPr lang="ko-KR" altLang="en-US" sz="1800" dirty="0">
                <a:latin typeface="HY그래픽M" pitchFamily="18" charset="-127"/>
                <a:ea typeface="HY그래픽M" pitchFamily="18" charset="-127"/>
                <a:sym typeface="Wingdings" pitchFamily="2" charset="2"/>
              </a:rPr>
              <a:t>배아</a:t>
            </a:r>
            <a:r>
              <a:rPr lang="en-US" altLang="ko-KR" sz="1800" dirty="0">
                <a:latin typeface="HY그래픽M" pitchFamily="18" charset="-127"/>
                <a:ea typeface="HY그래픽M" pitchFamily="18" charset="-127"/>
                <a:sym typeface="Wingdings" pitchFamily="2" charset="2"/>
              </a:rPr>
              <a:t> </a:t>
            </a:r>
            <a:r>
              <a:rPr lang="ko-KR" altLang="en-US" sz="1800" dirty="0">
                <a:latin typeface="HY그래픽M" pitchFamily="18" charset="-127"/>
                <a:ea typeface="HY그래픽M" pitchFamily="18" charset="-127"/>
                <a:sym typeface="Wingdings" pitchFamily="2" charset="2"/>
              </a:rPr>
              <a:t>발생 중에 작용하는 신호에 의해 야기되는</a:t>
            </a:r>
            <a:endParaRPr lang="en-US" altLang="ko-KR" sz="1800" dirty="0">
              <a:latin typeface="HY그래픽M" pitchFamily="18" charset="-127"/>
              <a:ea typeface="HY그래픽M" pitchFamily="18" charset="-127"/>
              <a:sym typeface="Wingdings" pitchFamily="2" charset="2"/>
            </a:endParaRPr>
          </a:p>
          <a:p>
            <a:pPr marL="457200" indent="-457200">
              <a:defRPr/>
            </a:pPr>
            <a:r>
              <a:rPr lang="en-US" altLang="ko-KR" sz="1800" dirty="0">
                <a:latin typeface="HY그래픽M" pitchFamily="18" charset="-127"/>
                <a:ea typeface="HY그래픽M" pitchFamily="18" charset="-127"/>
                <a:sym typeface="Wingdings" pitchFamily="2" charset="2"/>
              </a:rPr>
              <a:t>      </a:t>
            </a:r>
            <a:r>
              <a:rPr lang="ko-KR" altLang="en-US" sz="1800" dirty="0">
                <a:latin typeface="HY그래픽M" pitchFamily="18" charset="-127"/>
                <a:ea typeface="HY그래픽M" pitchFamily="18" charset="-127"/>
                <a:sym typeface="Wingdings" pitchFamily="2" charset="2"/>
              </a:rPr>
              <a:t>특정 패턴의 유전자발현은 계속 안정적으로 유지되어 세포가 고유 특성을 유지하도록 해주며</a:t>
            </a:r>
            <a:r>
              <a:rPr lang="en-US" altLang="ko-KR" sz="1800" dirty="0">
                <a:latin typeface="HY그래픽M" pitchFamily="18" charset="-127"/>
                <a:ea typeface="HY그래픽M" pitchFamily="18" charset="-127"/>
                <a:sym typeface="Wingdings" pitchFamily="2" charset="2"/>
              </a:rPr>
              <a:t>, </a:t>
            </a:r>
            <a:r>
              <a:rPr lang="ko-KR" altLang="en-US" sz="1800" dirty="0">
                <a:latin typeface="HY그래픽M" pitchFamily="18" charset="-127"/>
                <a:ea typeface="HY그래픽M" pitchFamily="18" charset="-127"/>
                <a:sym typeface="Wingdings" pitchFamily="2" charset="2"/>
              </a:rPr>
              <a:t>다음 세대의 세포에도 그 패턴이 전해짐</a:t>
            </a:r>
            <a:endParaRPr lang="en-US" altLang="ko-KR" sz="1800" dirty="0">
              <a:latin typeface="HY그래픽M" pitchFamily="18" charset="-127"/>
              <a:ea typeface="HY그래픽M" pitchFamily="18" charset="-127"/>
              <a:sym typeface="Wingdings" pitchFamily="2" charset="2"/>
            </a:endParaRPr>
          </a:p>
        </p:txBody>
      </p:sp>
      <p:pic>
        <p:nvPicPr>
          <p:cNvPr id="28675" name="Picture 2" descr="Figure 20-34">
            <a:extLst>
              <a:ext uri="{FF2B5EF4-FFF2-40B4-BE49-F238E27FC236}">
                <a16:creationId xmlns:a16="http://schemas.microsoft.com/office/drawing/2014/main" id="{B4D0B570-298C-400E-A78E-99BD1A2A7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4691063"/>
            <a:ext cx="3311525"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7249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270021" y="656250"/>
            <a:ext cx="5721292" cy="369332"/>
          </a:xfrm>
          <a:prstGeom prst="rect">
            <a:avLst/>
          </a:prstGeom>
        </p:spPr>
        <p:txBody>
          <a:bodyPr wrap="square">
            <a:spAutoFit/>
          </a:bodyPr>
          <a:lstStyle/>
          <a:p>
            <a:r>
              <a:rPr lang="ko-KR" altLang="en-US" dirty="0">
                <a:latin typeface="HY그래픽M" pitchFamily="18" charset="-127"/>
                <a:ea typeface="HY그래픽M" pitchFamily="18" charset="-127"/>
                <a:sym typeface="Wingdings" pitchFamily="2" charset="2"/>
              </a:rPr>
              <a:t>선택적 세포 간 접착</a:t>
            </a:r>
            <a:r>
              <a:rPr lang="en-US" altLang="ko-KR" dirty="0">
                <a:latin typeface="HY그래픽M" pitchFamily="18" charset="-127"/>
                <a:ea typeface="HY그래픽M" pitchFamily="18" charset="-127"/>
                <a:sym typeface="Wingdings" pitchFamily="2" charset="2"/>
              </a:rPr>
              <a:t>(</a:t>
            </a:r>
            <a:r>
              <a:rPr lang="en-US" altLang="ko-KR" dirty="0">
                <a:solidFill>
                  <a:srgbClr val="FF0000"/>
                </a:solidFill>
                <a:latin typeface="HY그래픽M" pitchFamily="18" charset="-127"/>
                <a:ea typeface="HY그래픽M" pitchFamily="18" charset="-127"/>
                <a:sym typeface="Wingdings" pitchFamily="2" charset="2"/>
              </a:rPr>
              <a:t>selective</a:t>
            </a:r>
            <a:r>
              <a:rPr lang="ko-KR" altLang="en-US" dirty="0">
                <a:solidFill>
                  <a:srgbClr val="FF0000"/>
                </a:solidFill>
                <a:latin typeface="HY그래픽M" pitchFamily="18" charset="-127"/>
                <a:ea typeface="HY그래픽M" pitchFamily="18" charset="-127"/>
                <a:sym typeface="Wingdings" pitchFamily="2" charset="2"/>
              </a:rPr>
              <a:t> </a:t>
            </a:r>
            <a:r>
              <a:rPr lang="en-US" altLang="ko-KR" dirty="0">
                <a:solidFill>
                  <a:srgbClr val="FF0000"/>
                </a:solidFill>
                <a:latin typeface="HY그래픽M" pitchFamily="18" charset="-127"/>
                <a:ea typeface="HY그래픽M" pitchFamily="18" charset="-127"/>
                <a:sym typeface="Wingdings" pitchFamily="2" charset="2"/>
              </a:rPr>
              <a:t>cell-cell adhesion</a:t>
            </a:r>
            <a:r>
              <a:rPr lang="en-US" altLang="ko-KR" dirty="0">
                <a:latin typeface="HY그래픽M" pitchFamily="18" charset="-127"/>
                <a:ea typeface="HY그래픽M" pitchFamily="18" charset="-127"/>
                <a:sym typeface="Wingdings" pitchFamily="2" charset="2"/>
              </a:rPr>
              <a:t>): </a:t>
            </a:r>
            <a:endParaRPr lang="en-US" dirty="0"/>
          </a:p>
        </p:txBody>
      </p:sp>
      <p:sp>
        <p:nvSpPr>
          <p:cNvPr id="4" name="직사각형 3"/>
          <p:cNvSpPr/>
          <p:nvPr/>
        </p:nvSpPr>
        <p:spPr>
          <a:xfrm>
            <a:off x="5762638" y="656250"/>
            <a:ext cx="3038011" cy="369332"/>
          </a:xfrm>
          <a:prstGeom prst="rect">
            <a:avLst/>
          </a:prstGeom>
        </p:spPr>
        <p:txBody>
          <a:bodyPr wrap="none">
            <a:spAutoFit/>
          </a:bodyPr>
          <a:lstStyle/>
          <a:p>
            <a:r>
              <a:rPr lang="en-US" dirty="0"/>
              <a:t>New J. Phys. 17 (2015) 083049</a:t>
            </a:r>
            <a:endParaRPr lang="en-US" dirty="0"/>
          </a:p>
        </p:txBody>
      </p:sp>
      <p:pic>
        <p:nvPicPr>
          <p:cNvPr id="6" name="Segregation_231_10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90325" y="1949916"/>
            <a:ext cx="2857500" cy="2857500"/>
          </a:xfrm>
          <a:prstGeom prst="rect">
            <a:avLst/>
          </a:prstGeom>
        </p:spPr>
      </p:pic>
      <p:pic>
        <p:nvPicPr>
          <p:cNvPr id="7" name="Segregation_436_23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130667" y="1949916"/>
            <a:ext cx="2857500" cy="2857500"/>
          </a:xfrm>
          <a:prstGeom prst="rect">
            <a:avLst/>
          </a:prstGeom>
        </p:spPr>
      </p:pic>
      <p:pic>
        <p:nvPicPr>
          <p:cNvPr id="8" name="Segregation_436_10A">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071008" y="1949916"/>
            <a:ext cx="2857500" cy="2857500"/>
          </a:xfrm>
          <a:prstGeom prst="rect">
            <a:avLst/>
          </a:prstGeom>
        </p:spPr>
      </p:pic>
    </p:spTree>
    <p:extLst>
      <p:ext uri="{BB962C8B-B14F-4D97-AF65-F5344CB8AC3E}">
        <p14:creationId xmlns:p14="http://schemas.microsoft.com/office/powerpoint/2010/main" val="121997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800"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video>
              <p:cMediaNode vol="80000">
                <p:cTn id="16" fill="hold" display="0">
                  <p:stCondLst>
                    <p:cond delay="indefinite"/>
                  </p:stCondLst>
                </p:cTn>
                <p:tgtEl>
                  <p:spTgt spid="7"/>
                </p:tgtEl>
              </p:cMediaNode>
            </p:video>
            <p:video>
              <p:cMediaNode vol="80000">
                <p:cTn id="17"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2">
            <a:extLst>
              <a:ext uri="{FF2B5EF4-FFF2-40B4-BE49-F238E27FC236}">
                <a16:creationId xmlns:a16="http://schemas.microsoft.com/office/drawing/2014/main" id="{180F5183-4518-41A5-97BD-E2A13D65C2E1}"/>
              </a:ext>
            </a:extLst>
          </p:cNvPr>
          <p:cNvSpPr txBox="1">
            <a:spLocks noChangeArrowheads="1"/>
          </p:cNvSpPr>
          <p:nvPr/>
        </p:nvSpPr>
        <p:spPr bwMode="auto">
          <a:xfrm>
            <a:off x="20638" y="0"/>
            <a:ext cx="9123362"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r>
              <a:rPr lang="ko-KR" altLang="en-US" sz="2000" dirty="0">
                <a:solidFill>
                  <a:srgbClr val="0000CC"/>
                </a:solidFill>
                <a:latin typeface="HY그래픽M" panose="02030600000101010101" pitchFamily="18" charset="-127"/>
                <a:ea typeface="HY그래픽M" panose="02030600000101010101" pitchFamily="18" charset="-127"/>
              </a:rPr>
              <a:t>조직은</a:t>
            </a:r>
            <a:r>
              <a:rPr lang="en-US" altLang="ko-KR" sz="2000" dirty="0">
                <a:solidFill>
                  <a:srgbClr val="0000CC"/>
                </a:solidFill>
                <a:latin typeface="HY그래픽M" panose="02030600000101010101" pitchFamily="18" charset="-127"/>
                <a:ea typeface="HY그래픽M" panose="02030600000101010101" pitchFamily="18" charset="-127"/>
              </a:rPr>
              <a:t> </a:t>
            </a:r>
            <a:r>
              <a:rPr lang="ko-KR" altLang="en-US" sz="2000" dirty="0">
                <a:solidFill>
                  <a:srgbClr val="0000CC"/>
                </a:solidFill>
                <a:latin typeface="HY그래픽M" panose="02030600000101010101" pitchFamily="18" charset="-127"/>
                <a:ea typeface="HY그래픽M" panose="02030600000101010101" pitchFamily="18" charset="-127"/>
              </a:rPr>
              <a:t>여러 종류의 세포가 섞여 구성되어 있다</a:t>
            </a:r>
            <a:endParaRPr lang="en-US" altLang="ko-KR" sz="2000" dirty="0">
              <a:solidFill>
                <a:srgbClr val="0000CC"/>
              </a:solidFill>
              <a:latin typeface="HY그래픽M" panose="02030600000101010101" pitchFamily="18" charset="-127"/>
              <a:ea typeface="HY그래픽M" panose="02030600000101010101" pitchFamily="18" charset="-127"/>
            </a:endParaRPr>
          </a:p>
          <a:p>
            <a:endParaRPr lang="en-US" altLang="ko-KR" sz="2000" dirty="0">
              <a:latin typeface="HY그래픽M" panose="02030600000101010101" pitchFamily="18" charset="-127"/>
              <a:ea typeface="HY그래픽M" panose="02030600000101010101" pitchFamily="18" charset="-127"/>
              <a:sym typeface="Wingdings" panose="05000000000000000000" pitchFamily="2" charset="2"/>
            </a:endParaRPr>
          </a:p>
          <a:p>
            <a:pPr>
              <a:buFontTx/>
              <a:buChar char="-"/>
            </a:pP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모든 조직은 </a:t>
            </a:r>
            <a:r>
              <a:rPr lang="ko-KR" altLang="en-US" sz="2000" dirty="0" err="1">
                <a:latin typeface="HY그래픽M" panose="02030600000101010101" pitchFamily="18" charset="-127"/>
                <a:ea typeface="HY그래픽M" panose="02030600000101010101" pitchFamily="18" charset="-127"/>
                <a:sym typeface="Wingdings" panose="05000000000000000000" pitchFamily="2" charset="2"/>
              </a:rPr>
              <a:t>섬유아세포가</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 존재하는 결합조직의 구조나 지지대에 의해 </a:t>
            </a:r>
            <a:endParaRPr lang="en-US" altLang="ko-KR" sz="2000" dirty="0">
              <a:latin typeface="HY그래픽M" panose="02030600000101010101" pitchFamily="18" charset="-127"/>
              <a:ea typeface="HY그래픽M" panose="02030600000101010101" pitchFamily="18" charset="-127"/>
              <a:sym typeface="Wingdings" panose="05000000000000000000" pitchFamily="2" charset="2"/>
            </a:endParaRPr>
          </a:p>
          <a:p>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제공되는 기계적 힘이 필요하다</a:t>
            </a: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a:t>
            </a:r>
          </a:p>
          <a:p>
            <a:pPr>
              <a:buFontTx/>
              <a:buChar char="-"/>
            </a:pP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대부분의 조직은 전기적인 절연체인 </a:t>
            </a:r>
            <a:r>
              <a:rPr lang="ko-KR" altLang="en-US" sz="2000" dirty="0" err="1">
                <a:latin typeface="HY그래픽M" panose="02030600000101010101" pitchFamily="18" charset="-127"/>
                <a:ea typeface="HY그래픽M" panose="02030600000101010101" pitchFamily="18" charset="-127"/>
                <a:sym typeface="Wingdings" panose="05000000000000000000" pitchFamily="2" charset="2"/>
              </a:rPr>
              <a:t>슈반세포</a:t>
            </a: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a:t>
            </a:r>
            <a:r>
              <a:rPr lang="en-US" altLang="ko-KR" sz="2000" dirty="0" err="1">
                <a:latin typeface="HY그래픽M" panose="02030600000101010101" pitchFamily="18" charset="-127"/>
                <a:ea typeface="HY그래픽M" panose="02030600000101010101" pitchFamily="18" charset="-127"/>
                <a:sym typeface="Wingdings" panose="05000000000000000000" pitchFamily="2" charset="2"/>
              </a:rPr>
              <a:t>schwann</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 </a:t>
            </a: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cell)</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에</a:t>
            </a: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둘러싸여 있는</a:t>
            </a:r>
            <a:endParaRPr lang="en-US" altLang="ko-KR" sz="2000" dirty="0">
              <a:latin typeface="HY그래픽M" panose="02030600000101010101" pitchFamily="18" charset="-127"/>
              <a:ea typeface="HY그래픽M" panose="02030600000101010101" pitchFamily="18" charset="-127"/>
              <a:sym typeface="Wingdings" panose="05000000000000000000" pitchFamily="2" charset="2"/>
            </a:endParaRPr>
          </a:p>
          <a:p>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 신경세포의 </a:t>
            </a:r>
            <a:r>
              <a:rPr lang="ko-KR" altLang="en-US" sz="2000" dirty="0" err="1">
                <a:latin typeface="HY그래픽M" panose="02030600000101010101" pitchFamily="18" charset="-127"/>
                <a:ea typeface="HY그래픽M" panose="02030600000101010101" pitchFamily="18" charset="-127"/>
                <a:sym typeface="Wingdings" panose="05000000000000000000" pitchFamily="2" charset="2"/>
              </a:rPr>
              <a:t>축색에</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 의해 지배된다</a:t>
            </a: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a:t>
            </a:r>
          </a:p>
          <a:p>
            <a:pPr>
              <a:buFontTx/>
              <a:buChar char="-"/>
            </a:pPr>
            <a:endParaRPr lang="en-US" altLang="ko-KR" sz="2000" dirty="0">
              <a:latin typeface="HY그래픽M" panose="02030600000101010101" pitchFamily="18" charset="-127"/>
              <a:ea typeface="HY그래픽M" panose="02030600000101010101" pitchFamily="18" charset="-127"/>
              <a:sym typeface="Wingdings" panose="05000000000000000000" pitchFamily="2" charset="2"/>
            </a:endParaRPr>
          </a:p>
          <a:p>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결합조직내의</a:t>
            </a: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세포들</a:t>
            </a:r>
            <a:endParaRPr lang="en-US" altLang="ko-KR" sz="2000" dirty="0">
              <a:latin typeface="HY그래픽M" panose="02030600000101010101" pitchFamily="18" charset="-127"/>
              <a:ea typeface="HY그래픽M" panose="02030600000101010101" pitchFamily="18" charset="-127"/>
              <a:sym typeface="Wingdings" panose="05000000000000000000" pitchFamily="2" charset="2"/>
            </a:endParaRPr>
          </a:p>
          <a:p>
            <a:pPr>
              <a:buFontTx/>
              <a:buChar char="-"/>
            </a:pP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 혈관형성 내피세포 </a:t>
            </a: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(endothelial cell)</a:t>
            </a:r>
          </a:p>
          <a:p>
            <a:pPr>
              <a:buFontTx/>
              <a:buChar char="-"/>
            </a:pP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dirty="0" err="1">
                <a:latin typeface="HY그래픽M" panose="02030600000101010101" pitchFamily="18" charset="-127"/>
                <a:ea typeface="HY그래픽M" panose="02030600000101010101" pitchFamily="18" charset="-127"/>
                <a:sym typeface="Wingdings" panose="05000000000000000000" pitchFamily="2" charset="2"/>
              </a:rPr>
              <a:t>섬유아세포</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 </a:t>
            </a: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(fibroblast)</a:t>
            </a:r>
          </a:p>
          <a:p>
            <a:pPr>
              <a:buFontTx/>
              <a:buChar char="-"/>
            </a:pP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대식세포 </a:t>
            </a: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(macrophage)  </a:t>
            </a:r>
            <a:r>
              <a:rPr lang="ko-KR" altLang="en-US" sz="2000" dirty="0" err="1">
                <a:latin typeface="HY그래픽M" panose="02030600000101010101" pitchFamily="18" charset="-127"/>
                <a:ea typeface="HY그래픽M" panose="02030600000101010101" pitchFamily="18" charset="-127"/>
                <a:sym typeface="Wingdings" panose="05000000000000000000" pitchFamily="2" charset="2"/>
              </a:rPr>
              <a:t>죽은세포와</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 불필요한 쓰레기 처리</a:t>
            </a:r>
            <a:endParaRPr lang="en-US" altLang="ko-KR" sz="2000" dirty="0">
              <a:latin typeface="HY그래픽M" panose="02030600000101010101" pitchFamily="18" charset="-127"/>
              <a:ea typeface="HY그래픽M" panose="02030600000101010101" pitchFamily="18" charset="-127"/>
              <a:sym typeface="Wingdings" panose="05000000000000000000" pitchFamily="2" charset="2"/>
            </a:endParaRPr>
          </a:p>
          <a:p>
            <a:pPr>
              <a:buFontTx/>
              <a:buChar char="-"/>
            </a:pP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림프구 </a:t>
            </a: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(lymphocyte)  </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감염에 대항</a:t>
            </a:r>
            <a:endParaRPr lang="en-US" altLang="ko-KR" sz="2000" dirty="0">
              <a:latin typeface="HY그래픽M" panose="02030600000101010101" pitchFamily="18" charset="-127"/>
              <a:ea typeface="HY그래픽M" panose="02030600000101010101" pitchFamily="18" charset="-127"/>
              <a:sym typeface="Wingdings" panose="05000000000000000000" pitchFamily="2" charset="2"/>
            </a:endParaRPr>
          </a:p>
          <a:p>
            <a:pPr>
              <a:buFontTx/>
              <a:buChar char="-"/>
            </a:pPr>
            <a:r>
              <a:rPr lang="en-US" altLang="ko-KR" sz="2000" dirty="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dirty="0">
                <a:latin typeface="HY그래픽M" panose="02030600000101010101" pitchFamily="18" charset="-127"/>
                <a:ea typeface="HY그래픽M" panose="02030600000101010101" pitchFamily="18" charset="-127"/>
                <a:sym typeface="Wingdings" panose="05000000000000000000" pitchFamily="2" charset="2"/>
              </a:rPr>
              <a:t>다량의 </a:t>
            </a:r>
            <a:r>
              <a:rPr lang="ko-KR" altLang="en-US" sz="2000" dirty="0" err="1">
                <a:latin typeface="HY그래픽M" panose="02030600000101010101" pitchFamily="18" charset="-127"/>
                <a:ea typeface="HY그래픽M" panose="02030600000101010101" pitchFamily="18" charset="-127"/>
                <a:sym typeface="Wingdings" panose="05000000000000000000" pitchFamily="2" charset="2"/>
              </a:rPr>
              <a:t>콜라젠</a:t>
            </a:r>
            <a:endParaRPr lang="en-US" altLang="ko-KR" sz="2000" dirty="0">
              <a:latin typeface="HY그래픽M" panose="02030600000101010101" pitchFamily="18" charset="-127"/>
              <a:ea typeface="HY그래픽M" panose="02030600000101010101" pitchFamily="18" charset="-127"/>
              <a:sym typeface="Wingdings" panose="05000000000000000000" pitchFamily="2" charset="2"/>
            </a:endParaRPr>
          </a:p>
        </p:txBody>
      </p:sp>
    </p:spTree>
    <p:extLst>
      <p:ext uri="{BB962C8B-B14F-4D97-AF65-F5344CB8AC3E}">
        <p14:creationId xmlns:p14="http://schemas.microsoft.com/office/powerpoint/2010/main" val="259958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2">
            <a:extLst>
              <a:ext uri="{FF2B5EF4-FFF2-40B4-BE49-F238E27FC236}">
                <a16:creationId xmlns:a16="http://schemas.microsoft.com/office/drawing/2014/main" id="{2C137DA4-8F91-461F-A777-4CE245BE130B}"/>
              </a:ext>
            </a:extLst>
          </p:cNvPr>
          <p:cNvSpPr txBox="1">
            <a:spLocks noChangeArrowheads="1"/>
          </p:cNvSpPr>
          <p:nvPr/>
        </p:nvSpPr>
        <p:spPr bwMode="auto">
          <a:xfrm>
            <a:off x="20638" y="0"/>
            <a:ext cx="91233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r>
              <a:rPr lang="ko-KR" altLang="en-US" sz="2000">
                <a:solidFill>
                  <a:srgbClr val="0000CC"/>
                </a:solidFill>
                <a:latin typeface="HY그래픽M" panose="02030600000101010101" pitchFamily="18" charset="-127"/>
                <a:ea typeface="HY그래픽M" panose="02030600000101010101" pitchFamily="18" charset="-127"/>
              </a:rPr>
              <a:t>조직은</a:t>
            </a:r>
            <a:r>
              <a:rPr lang="en-US" altLang="ko-KR" sz="2000">
                <a:solidFill>
                  <a:srgbClr val="0000CC"/>
                </a:solidFill>
                <a:latin typeface="HY그래픽M" panose="02030600000101010101" pitchFamily="18" charset="-127"/>
                <a:ea typeface="HY그래픽M" panose="02030600000101010101" pitchFamily="18" charset="-127"/>
              </a:rPr>
              <a:t> </a:t>
            </a:r>
            <a:r>
              <a:rPr lang="ko-KR" altLang="en-US" sz="2000">
                <a:solidFill>
                  <a:srgbClr val="0000CC"/>
                </a:solidFill>
                <a:latin typeface="HY그래픽M" panose="02030600000101010101" pitchFamily="18" charset="-127"/>
                <a:ea typeface="HY그래픽M" panose="02030600000101010101" pitchFamily="18" charset="-127"/>
              </a:rPr>
              <a:t>여러 종류의 세포가 섞여 구성되어 있다</a:t>
            </a:r>
            <a:endParaRPr lang="en-US" altLang="ko-KR" sz="2000">
              <a:solidFill>
                <a:srgbClr val="0000CC"/>
              </a:solidFill>
              <a:latin typeface="HY그래픽M" panose="02030600000101010101" pitchFamily="18" charset="-127"/>
              <a:ea typeface="HY그래픽M" panose="02030600000101010101" pitchFamily="18" charset="-127"/>
            </a:endParaRPr>
          </a:p>
          <a:p>
            <a:endParaRPr lang="en-US" altLang="ko-KR" sz="2000">
              <a:latin typeface="HY그래픽M" panose="02030600000101010101" pitchFamily="18" charset="-127"/>
              <a:ea typeface="HY그래픽M" panose="02030600000101010101" pitchFamily="18" charset="-127"/>
              <a:sym typeface="Wingdings" panose="05000000000000000000" pitchFamily="2" charset="2"/>
            </a:endParaRPr>
          </a:p>
          <a:p>
            <a:r>
              <a:rPr lang="ko-KR" altLang="en-US" sz="2000">
                <a:latin typeface="HY그래픽M" panose="02030600000101010101" pitchFamily="18" charset="-127"/>
                <a:ea typeface="HY그래픽M" panose="02030600000101010101" pitchFamily="18" charset="-127"/>
                <a:sym typeface="Wingdings" panose="05000000000000000000" pitchFamily="2" charset="2"/>
              </a:rPr>
              <a:t>포유동물의 피부는 여러 다양한 유형의 세포 혼합체이다</a:t>
            </a:r>
            <a:r>
              <a:rPr lang="en-US" altLang="ko-KR" sz="2000">
                <a:latin typeface="HY그래픽M" panose="02030600000101010101" pitchFamily="18" charset="-127"/>
                <a:ea typeface="HY그래픽M" panose="02030600000101010101" pitchFamily="18" charset="-127"/>
                <a:sym typeface="Wingdings" panose="05000000000000000000" pitchFamily="2" charset="2"/>
              </a:rPr>
              <a:t>.</a:t>
            </a:r>
          </a:p>
          <a:p>
            <a:pPr>
              <a:buFontTx/>
              <a:buChar char="-"/>
            </a:pPr>
            <a:r>
              <a:rPr lang="ko-KR" altLang="en-US" sz="2000">
                <a:latin typeface="HY그래픽M" panose="02030600000101010101" pitchFamily="18" charset="-127"/>
                <a:ea typeface="HY그래픽M" panose="02030600000101010101" pitchFamily="18" charset="-127"/>
                <a:sym typeface="Wingdings" panose="05000000000000000000" pitchFamily="2" charset="2"/>
              </a:rPr>
              <a:t>피부는 가장 바깥의 상피조직과 견고한 진피</a:t>
            </a:r>
            <a:r>
              <a:rPr lang="en-US" altLang="ko-KR" sz="200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a:latin typeface="HY그래픽M" panose="02030600000101010101" pitchFamily="18" charset="-127"/>
                <a:ea typeface="HY그래픽M" panose="02030600000101010101" pitchFamily="18" charset="-127"/>
                <a:sym typeface="Wingdings" panose="05000000000000000000" pitchFamily="2" charset="2"/>
              </a:rPr>
              <a:t>그 아래의 지방성 하피로 </a:t>
            </a:r>
            <a:endParaRPr lang="en-US" altLang="ko-KR" sz="2000">
              <a:latin typeface="HY그래픽M" panose="02030600000101010101" pitchFamily="18" charset="-127"/>
              <a:ea typeface="HY그래픽M" panose="02030600000101010101" pitchFamily="18" charset="-127"/>
              <a:sym typeface="Wingdings" panose="05000000000000000000" pitchFamily="2" charset="2"/>
            </a:endParaRPr>
          </a:p>
          <a:p>
            <a:r>
              <a:rPr lang="en-US" altLang="ko-KR" sz="2000">
                <a:latin typeface="HY그래픽M" panose="02030600000101010101" pitchFamily="18" charset="-127"/>
                <a:ea typeface="HY그래픽M" panose="02030600000101010101" pitchFamily="18" charset="-127"/>
                <a:sym typeface="Wingdings" panose="05000000000000000000" pitchFamily="2" charset="2"/>
              </a:rPr>
              <a:t>   </a:t>
            </a:r>
            <a:r>
              <a:rPr lang="ko-KR" altLang="en-US" sz="2000">
                <a:latin typeface="HY그래픽M" panose="02030600000101010101" pitchFamily="18" charset="-127"/>
                <a:ea typeface="HY그래픽M" panose="02030600000101010101" pitchFamily="18" charset="-127"/>
                <a:sym typeface="Wingdings" panose="05000000000000000000" pitchFamily="2" charset="2"/>
              </a:rPr>
              <a:t>구성된 결합조직의 두 개 조직으로 구성된 커다란 기관이다</a:t>
            </a:r>
            <a:r>
              <a:rPr lang="en-US" altLang="ko-KR" sz="2000">
                <a:latin typeface="HY그래픽M" panose="02030600000101010101" pitchFamily="18" charset="-127"/>
                <a:ea typeface="HY그래픽M" panose="02030600000101010101" pitchFamily="18" charset="-127"/>
                <a:sym typeface="Wingdings" panose="05000000000000000000" pitchFamily="2" charset="2"/>
              </a:rPr>
              <a:t>.</a:t>
            </a:r>
          </a:p>
          <a:p>
            <a:endParaRPr lang="en-US" altLang="ko-KR" sz="2000">
              <a:latin typeface="HY그래픽M" panose="02030600000101010101" pitchFamily="18" charset="-127"/>
              <a:ea typeface="HY그래픽M" panose="02030600000101010101" pitchFamily="18" charset="-127"/>
              <a:sym typeface="Wingdings" panose="05000000000000000000" pitchFamily="2" charset="2"/>
            </a:endParaRPr>
          </a:p>
        </p:txBody>
      </p:sp>
      <p:pic>
        <p:nvPicPr>
          <p:cNvPr id="29699" name="Picture 2" descr="Figure 20-33a">
            <a:extLst>
              <a:ext uri="{FF2B5EF4-FFF2-40B4-BE49-F238E27FC236}">
                <a16:creationId xmlns:a16="http://schemas.microsoft.com/office/drawing/2014/main" id="{6050A008-C1B9-4BF9-AE0D-01B7CD7D7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19" y="1938338"/>
            <a:ext cx="386080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2" descr="Figure 20-33b">
            <a:extLst>
              <a:ext uri="{FF2B5EF4-FFF2-40B4-BE49-F238E27FC236}">
                <a16:creationId xmlns:a16="http://schemas.microsoft.com/office/drawing/2014/main" id="{535C8102-3BF1-4D38-9AE6-3C9DB9F2C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969" y="2009775"/>
            <a:ext cx="2735263"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133073"/>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6083</TotalTime>
  <Words>2051</Words>
  <Application>Microsoft Office PowerPoint</Application>
  <PresentationFormat>화면 슬라이드 쇼(4:3)</PresentationFormat>
  <Paragraphs>226</Paragraphs>
  <Slides>40</Slides>
  <Notes>3</Notes>
  <HiddenSlides>0</HiddenSlides>
  <MMClips>4</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40</vt:i4>
      </vt:variant>
    </vt:vector>
  </HeadingPairs>
  <TitlesOfParts>
    <vt:vector size="55" baseType="lpstr">
      <vt:lpstr>AvenirLTStd-Heavy</vt:lpstr>
      <vt:lpstr>HY견고딕</vt:lpstr>
      <vt:lpstr>HY그래픽M</vt:lpstr>
      <vt:lpstr>나눔고딕</vt:lpstr>
      <vt:lpstr>맑은 고딕</vt:lpstr>
      <vt:lpstr>문체부 제목 바탕체</vt:lpstr>
      <vt:lpstr>함초롬바탕</vt:lpstr>
      <vt:lpstr>Arial</vt:lpstr>
      <vt:lpstr>Bradley Hand ITC</vt:lpstr>
      <vt:lpstr>Calibri</vt:lpstr>
      <vt:lpstr>Calibri Light</vt:lpstr>
      <vt:lpstr>Times</vt:lpstr>
      <vt:lpstr>Times New Roman</vt:lpstr>
      <vt:lpstr>Wingdings</vt:lpstr>
      <vt:lpstr>Office 테마</vt:lpstr>
      <vt:lpstr>세포생물학 Introduction</vt:lpstr>
      <vt:lpstr>Embryogenesis (embryo development)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악성 흑색종 진단 기술 개발 필요성</vt:lpstr>
      <vt:lpstr>AFM force-distance curve mapping</vt:lpstr>
      <vt:lpstr>선행연구결과 – 악성 흑색종 조직 염색 표본 시료 준비 및 병리학적 진단</vt:lpstr>
      <vt:lpstr>악성 흑색종 조직 염색 표본 시료 AFM 이미지 분석 결과</vt:lpstr>
      <vt:lpstr>악성 흑색종 조직 염색 표본 시료 AFM indentation 결과</vt:lpstr>
      <vt:lpstr>악성 흑색종 조직 염색 표본 시료 AFM indentation 결과</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이규도</dc:creator>
  <cp:lastModifiedBy>Gyudo Lee</cp:lastModifiedBy>
  <cp:revision>163</cp:revision>
  <dcterms:created xsi:type="dcterms:W3CDTF">2017-07-22T11:27:55Z</dcterms:created>
  <dcterms:modified xsi:type="dcterms:W3CDTF">2017-09-12T04:11:12Z</dcterms:modified>
</cp:coreProperties>
</file>